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96" r:id="rId3"/>
    <p:sldId id="257" r:id="rId4"/>
    <p:sldId id="300" r:id="rId5"/>
    <p:sldId id="258" r:id="rId6"/>
    <p:sldId id="269" r:id="rId7"/>
    <p:sldId id="271" r:id="rId8"/>
    <p:sldId id="272" r:id="rId9"/>
    <p:sldId id="273" r:id="rId10"/>
    <p:sldId id="259" r:id="rId11"/>
    <p:sldId id="264" r:id="rId12"/>
    <p:sldId id="275" r:id="rId13"/>
    <p:sldId id="260" r:id="rId14"/>
    <p:sldId id="301" r:id="rId15"/>
    <p:sldId id="281" r:id="rId16"/>
    <p:sldId id="274" r:id="rId17"/>
    <p:sldId id="287" r:id="rId18"/>
    <p:sldId id="288" r:id="rId19"/>
    <p:sldId id="285" r:id="rId20"/>
    <p:sldId id="283" r:id="rId21"/>
    <p:sldId id="265" r:id="rId22"/>
    <p:sldId id="298" r:id="rId23"/>
    <p:sldId id="299" r:id="rId24"/>
    <p:sldId id="284" r:id="rId25"/>
    <p:sldId id="286" r:id="rId26"/>
    <p:sldId id="291" r:id="rId27"/>
    <p:sldId id="266" r:id="rId28"/>
    <p:sldId id="267" r:id="rId29"/>
    <p:sldId id="294" r:id="rId30"/>
    <p:sldId id="292" r:id="rId31"/>
    <p:sldId id="289" r:id="rId32"/>
    <p:sldId id="29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43D4D0-399D-498C-8E22-2CCC729817A8}" v="1" dt="2022-03-28T18:28:44.9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830" autoAdjust="0"/>
    <p:restoredTop sz="70842" autoAdjust="0"/>
  </p:normalViewPr>
  <p:slideViewPr>
    <p:cSldViewPr>
      <p:cViewPr varScale="1">
        <p:scale>
          <a:sx n="80" d="100"/>
          <a:sy n="80" d="100"/>
        </p:scale>
        <p:origin x="211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31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Marty" userId="def3960a23434632" providerId="LiveId" clId="{5843D4D0-399D-498C-8E22-2CCC729817A8}"/>
    <pc:docChg chg="custSel addSld delSld modSld">
      <pc:chgData name="Tom Marty" userId="def3960a23434632" providerId="LiveId" clId="{5843D4D0-399D-498C-8E22-2CCC729817A8}" dt="2022-03-29T22:56:43.004" v="500" actId="1076"/>
      <pc:docMkLst>
        <pc:docMk/>
      </pc:docMkLst>
      <pc:sldChg chg="modSp mod">
        <pc:chgData name="Tom Marty" userId="def3960a23434632" providerId="LiveId" clId="{5843D4D0-399D-498C-8E22-2CCC729817A8}" dt="2022-03-29T22:56:43.004" v="500" actId="1076"/>
        <pc:sldMkLst>
          <pc:docMk/>
          <pc:sldMk cId="0" sldId="256"/>
        </pc:sldMkLst>
        <pc:spChg chg="mod">
          <ac:chgData name="Tom Marty" userId="def3960a23434632" providerId="LiveId" clId="{5843D4D0-399D-498C-8E22-2CCC729817A8}" dt="2022-03-29T22:56:43.004" v="500" actId="1076"/>
          <ac:spMkLst>
            <pc:docMk/>
            <pc:sldMk cId="0" sldId="256"/>
            <ac:spMk id="2" creationId="{00000000-0000-0000-0000-000000000000}"/>
          </ac:spMkLst>
        </pc:spChg>
        <pc:spChg chg="mod">
          <ac:chgData name="Tom Marty" userId="def3960a23434632" providerId="LiveId" clId="{5843D4D0-399D-498C-8E22-2CCC729817A8}" dt="2022-03-29T22:56:40.644" v="499" actId="20577"/>
          <ac:spMkLst>
            <pc:docMk/>
            <pc:sldMk cId="0" sldId="256"/>
            <ac:spMk id="3" creationId="{00000000-0000-0000-0000-000000000000}"/>
          </ac:spMkLst>
        </pc:spChg>
      </pc:sldChg>
      <pc:sldChg chg="modSp mod modNotesTx">
        <pc:chgData name="Tom Marty" userId="def3960a23434632" providerId="LiveId" clId="{5843D4D0-399D-498C-8E22-2CCC729817A8}" dt="2022-03-28T18:33:39.058" v="278" actId="20577"/>
        <pc:sldMkLst>
          <pc:docMk/>
          <pc:sldMk cId="0" sldId="258"/>
        </pc:sldMkLst>
        <pc:spChg chg="mod">
          <ac:chgData name="Tom Marty" userId="def3960a23434632" providerId="LiveId" clId="{5843D4D0-399D-498C-8E22-2CCC729817A8}" dt="2022-03-28T18:21:05.704" v="2" actId="20577"/>
          <ac:spMkLst>
            <pc:docMk/>
            <pc:sldMk cId="0" sldId="258"/>
            <ac:spMk id="2" creationId="{00000000-0000-0000-0000-000000000000}"/>
          </ac:spMkLst>
        </pc:spChg>
        <pc:spChg chg="mod">
          <ac:chgData name="Tom Marty" userId="def3960a23434632" providerId="LiveId" clId="{5843D4D0-399D-498C-8E22-2CCC729817A8}" dt="2022-03-28T18:21:30.508" v="11" actId="20577"/>
          <ac:spMkLst>
            <pc:docMk/>
            <pc:sldMk cId="0" sldId="258"/>
            <ac:spMk id="4" creationId="{00000000-0000-0000-0000-000000000000}"/>
          </ac:spMkLst>
        </pc:spChg>
      </pc:sldChg>
      <pc:sldChg chg="modSp mod">
        <pc:chgData name="Tom Marty" userId="def3960a23434632" providerId="LiveId" clId="{5843D4D0-399D-498C-8E22-2CCC729817A8}" dt="2022-03-28T18:56:03.069" v="456" actId="14100"/>
        <pc:sldMkLst>
          <pc:docMk/>
          <pc:sldMk cId="0" sldId="260"/>
        </pc:sldMkLst>
        <pc:spChg chg="mod">
          <ac:chgData name="Tom Marty" userId="def3960a23434632" providerId="LiveId" clId="{5843D4D0-399D-498C-8E22-2CCC729817A8}" dt="2022-03-28T18:53:33.875" v="352" actId="20577"/>
          <ac:spMkLst>
            <pc:docMk/>
            <pc:sldMk cId="0" sldId="260"/>
            <ac:spMk id="3" creationId="{00000000-0000-0000-0000-000000000000}"/>
          </ac:spMkLst>
        </pc:spChg>
        <pc:spChg chg="mod">
          <ac:chgData name="Tom Marty" userId="def3960a23434632" providerId="LiveId" clId="{5843D4D0-399D-498C-8E22-2CCC729817A8}" dt="2022-03-28T18:56:03.069" v="456" actId="14100"/>
          <ac:spMkLst>
            <pc:docMk/>
            <pc:sldMk cId="0" sldId="260"/>
            <ac:spMk id="4" creationId="{00000000-0000-0000-0000-000000000000}"/>
          </ac:spMkLst>
        </pc:spChg>
      </pc:sldChg>
      <pc:sldChg chg="modSp mod">
        <pc:chgData name="Tom Marty" userId="def3960a23434632" providerId="LiveId" clId="{5843D4D0-399D-498C-8E22-2CCC729817A8}" dt="2022-03-28T18:21:57.887" v="14" actId="20577"/>
        <pc:sldMkLst>
          <pc:docMk/>
          <pc:sldMk cId="0" sldId="269"/>
        </pc:sldMkLst>
        <pc:spChg chg="mod">
          <ac:chgData name="Tom Marty" userId="def3960a23434632" providerId="LiveId" clId="{5843D4D0-399D-498C-8E22-2CCC729817A8}" dt="2022-03-28T18:21:57.887" v="14" actId="20577"/>
          <ac:spMkLst>
            <pc:docMk/>
            <pc:sldMk cId="0" sldId="269"/>
            <ac:spMk id="4" creationId="{00000000-0000-0000-0000-000000000000}"/>
          </ac:spMkLst>
        </pc:spChg>
      </pc:sldChg>
      <pc:sldChg chg="modSp mod">
        <pc:chgData name="Tom Marty" userId="def3960a23434632" providerId="LiveId" clId="{5843D4D0-399D-498C-8E22-2CCC729817A8}" dt="2022-03-28T18:34:32.497" v="279" actId="20577"/>
        <pc:sldMkLst>
          <pc:docMk/>
          <pc:sldMk cId="0" sldId="271"/>
        </pc:sldMkLst>
        <pc:spChg chg="mod">
          <ac:chgData name="Tom Marty" userId="def3960a23434632" providerId="LiveId" clId="{5843D4D0-399D-498C-8E22-2CCC729817A8}" dt="2022-03-28T18:34:32.497" v="279" actId="20577"/>
          <ac:spMkLst>
            <pc:docMk/>
            <pc:sldMk cId="0" sldId="271"/>
            <ac:spMk id="4" creationId="{00000000-0000-0000-0000-000000000000}"/>
          </ac:spMkLst>
        </pc:spChg>
      </pc:sldChg>
      <pc:sldChg chg="modSp mod">
        <pc:chgData name="Tom Marty" userId="def3960a23434632" providerId="LiveId" clId="{5843D4D0-399D-498C-8E22-2CCC729817A8}" dt="2022-03-28T18:38:31.629" v="293" actId="20577"/>
        <pc:sldMkLst>
          <pc:docMk/>
          <pc:sldMk cId="0" sldId="272"/>
        </pc:sldMkLst>
        <pc:spChg chg="mod">
          <ac:chgData name="Tom Marty" userId="def3960a23434632" providerId="LiveId" clId="{5843D4D0-399D-498C-8E22-2CCC729817A8}" dt="2022-03-28T18:37:37.080" v="280" actId="20577"/>
          <ac:spMkLst>
            <pc:docMk/>
            <pc:sldMk cId="0" sldId="272"/>
            <ac:spMk id="4" creationId="{00000000-0000-0000-0000-000000000000}"/>
          </ac:spMkLst>
        </pc:spChg>
        <pc:spChg chg="mod">
          <ac:chgData name="Tom Marty" userId="def3960a23434632" providerId="LiveId" clId="{5843D4D0-399D-498C-8E22-2CCC729817A8}" dt="2022-03-28T18:38:31.629" v="293" actId="20577"/>
          <ac:spMkLst>
            <pc:docMk/>
            <pc:sldMk cId="0" sldId="272"/>
            <ac:spMk id="5" creationId="{00000000-0000-0000-0000-000000000000}"/>
          </ac:spMkLst>
        </pc:spChg>
      </pc:sldChg>
      <pc:sldChg chg="modNotes">
        <pc:chgData name="Tom Marty" userId="def3960a23434632" providerId="LiveId" clId="{5843D4D0-399D-498C-8E22-2CCC729817A8}" dt="2022-03-28T18:28:45.230" v="135" actId="27636"/>
        <pc:sldMkLst>
          <pc:docMk/>
          <pc:sldMk cId="0" sldId="273"/>
        </pc:sldMkLst>
      </pc:sldChg>
      <pc:sldChg chg="modSp mod">
        <pc:chgData name="Tom Marty" userId="def3960a23434632" providerId="LiveId" clId="{5843D4D0-399D-498C-8E22-2CCC729817A8}" dt="2022-03-28T18:40:36.717" v="294" actId="20577"/>
        <pc:sldMkLst>
          <pc:docMk/>
          <pc:sldMk cId="0" sldId="275"/>
        </pc:sldMkLst>
        <pc:spChg chg="mod">
          <ac:chgData name="Tom Marty" userId="def3960a23434632" providerId="LiveId" clId="{5843D4D0-399D-498C-8E22-2CCC729817A8}" dt="2022-03-28T18:40:36.717" v="294" actId="20577"/>
          <ac:spMkLst>
            <pc:docMk/>
            <pc:sldMk cId="0" sldId="275"/>
            <ac:spMk id="3" creationId="{00000000-0000-0000-0000-000000000000}"/>
          </ac:spMkLst>
        </pc:spChg>
      </pc:sldChg>
      <pc:sldChg chg="del">
        <pc:chgData name="Tom Marty" userId="def3960a23434632" providerId="LiveId" clId="{5843D4D0-399D-498C-8E22-2CCC729817A8}" dt="2022-03-28T18:56:46.270" v="457" actId="2696"/>
        <pc:sldMkLst>
          <pc:docMk/>
          <pc:sldMk cId="0" sldId="276"/>
        </pc:sldMkLst>
      </pc:sldChg>
      <pc:sldChg chg="del">
        <pc:chgData name="Tom Marty" userId="def3960a23434632" providerId="LiveId" clId="{5843D4D0-399D-498C-8E22-2CCC729817A8}" dt="2022-03-28T18:56:49.458" v="458" actId="2696"/>
        <pc:sldMkLst>
          <pc:docMk/>
          <pc:sldMk cId="0" sldId="277"/>
        </pc:sldMkLst>
      </pc:sldChg>
      <pc:sldChg chg="del">
        <pc:chgData name="Tom Marty" userId="def3960a23434632" providerId="LiveId" clId="{5843D4D0-399D-498C-8E22-2CCC729817A8}" dt="2022-03-28T18:56:56.194" v="459" actId="2696"/>
        <pc:sldMkLst>
          <pc:docMk/>
          <pc:sldMk cId="0" sldId="278"/>
        </pc:sldMkLst>
      </pc:sldChg>
      <pc:sldChg chg="del">
        <pc:chgData name="Tom Marty" userId="def3960a23434632" providerId="LiveId" clId="{5843D4D0-399D-498C-8E22-2CCC729817A8}" dt="2022-03-28T18:57:03.994" v="460" actId="2696"/>
        <pc:sldMkLst>
          <pc:docMk/>
          <pc:sldMk cId="0" sldId="279"/>
        </pc:sldMkLst>
      </pc:sldChg>
      <pc:sldChg chg="del">
        <pc:chgData name="Tom Marty" userId="def3960a23434632" providerId="LiveId" clId="{5843D4D0-399D-498C-8E22-2CCC729817A8}" dt="2022-03-28T18:57:08.105" v="461" actId="2696"/>
        <pc:sldMkLst>
          <pc:docMk/>
          <pc:sldMk cId="0" sldId="280"/>
        </pc:sldMkLst>
      </pc:sldChg>
      <pc:sldChg chg="modSp mod modNotesTx">
        <pc:chgData name="Tom Marty" userId="def3960a23434632" providerId="LiveId" clId="{5843D4D0-399D-498C-8E22-2CCC729817A8}" dt="2022-03-28T19:02:49.167" v="490" actId="20577"/>
        <pc:sldMkLst>
          <pc:docMk/>
          <pc:sldMk cId="0" sldId="292"/>
        </pc:sldMkLst>
        <pc:spChg chg="mod">
          <ac:chgData name="Tom Marty" userId="def3960a23434632" providerId="LiveId" clId="{5843D4D0-399D-498C-8E22-2CCC729817A8}" dt="2022-03-28T19:02:41.368" v="489" actId="20577"/>
          <ac:spMkLst>
            <pc:docMk/>
            <pc:sldMk cId="0" sldId="292"/>
            <ac:spMk id="3" creationId="{00000000-0000-0000-0000-000000000000}"/>
          </ac:spMkLst>
        </pc:spChg>
      </pc:sldChg>
      <pc:sldChg chg="del">
        <pc:chgData name="Tom Marty" userId="def3960a23434632" providerId="LiveId" clId="{5843D4D0-399D-498C-8E22-2CCC729817A8}" dt="2022-03-28T18:46:44.823" v="295" actId="2696"/>
        <pc:sldMkLst>
          <pc:docMk/>
          <pc:sldMk cId="0" sldId="293"/>
        </pc:sldMkLst>
      </pc:sldChg>
      <pc:sldChg chg="del">
        <pc:chgData name="Tom Marty" userId="def3960a23434632" providerId="LiveId" clId="{5843D4D0-399D-498C-8E22-2CCC729817A8}" dt="2022-03-28T18:46:49.872" v="296" actId="2696"/>
        <pc:sldMkLst>
          <pc:docMk/>
          <pc:sldMk cId="0" sldId="295"/>
        </pc:sldMkLst>
      </pc:sldChg>
      <pc:sldChg chg="modSp mod">
        <pc:chgData name="Tom Marty" userId="def3960a23434632" providerId="LiveId" clId="{5843D4D0-399D-498C-8E22-2CCC729817A8}" dt="2022-03-28T18:58:46.934" v="488" actId="14100"/>
        <pc:sldMkLst>
          <pc:docMk/>
          <pc:sldMk cId="0" sldId="296"/>
        </pc:sldMkLst>
        <pc:spChg chg="mod">
          <ac:chgData name="Tom Marty" userId="def3960a23434632" providerId="LiveId" clId="{5843D4D0-399D-498C-8E22-2CCC729817A8}" dt="2022-03-28T18:58:46.934" v="488" actId="14100"/>
          <ac:spMkLst>
            <pc:docMk/>
            <pc:sldMk cId="0" sldId="296"/>
            <ac:spMk id="3" creationId="{00000000-0000-0000-0000-000000000000}"/>
          </ac:spMkLst>
        </pc:spChg>
      </pc:sldChg>
      <pc:sldChg chg="addSp delSp modSp new mod modClrScheme chgLayout">
        <pc:chgData name="Tom Marty" userId="def3960a23434632" providerId="LiveId" clId="{5843D4D0-399D-498C-8E22-2CCC729817A8}" dt="2022-03-28T18:32:44.384" v="269" actId="20577"/>
        <pc:sldMkLst>
          <pc:docMk/>
          <pc:sldMk cId="2998195490" sldId="300"/>
        </pc:sldMkLst>
        <pc:spChg chg="del mod">
          <ac:chgData name="Tom Marty" userId="def3960a23434632" providerId="LiveId" clId="{5843D4D0-399D-498C-8E22-2CCC729817A8}" dt="2022-03-28T18:27:03.995" v="116" actId="26606"/>
          <ac:spMkLst>
            <pc:docMk/>
            <pc:sldMk cId="2998195490" sldId="300"/>
            <ac:spMk id="2" creationId="{2B7AB037-898C-4355-86F6-0BA4EA586BEE}"/>
          </ac:spMkLst>
        </pc:spChg>
        <pc:spChg chg="mod">
          <ac:chgData name="Tom Marty" userId="def3960a23434632" providerId="LiveId" clId="{5843D4D0-399D-498C-8E22-2CCC729817A8}" dt="2022-03-28T18:32:21.299" v="266" actId="14100"/>
          <ac:spMkLst>
            <pc:docMk/>
            <pc:sldMk cId="2998195490" sldId="300"/>
            <ac:spMk id="3" creationId="{F4E0E9EA-B4FD-40D1-8C98-DC768B7BD7AF}"/>
          </ac:spMkLst>
        </pc:spChg>
        <pc:spChg chg="add del mod">
          <ac:chgData name="Tom Marty" userId="def3960a23434632" providerId="LiveId" clId="{5843D4D0-399D-498C-8E22-2CCC729817A8}" dt="2022-03-28T18:28:44.902" v="134"/>
          <ac:spMkLst>
            <pc:docMk/>
            <pc:sldMk cId="2998195490" sldId="300"/>
            <ac:spMk id="6" creationId="{93A8BA46-049F-47D3-9BFE-E4E94356C4D7}"/>
          </ac:spMkLst>
        </pc:spChg>
        <pc:spChg chg="add mod">
          <ac:chgData name="Tom Marty" userId="def3960a23434632" providerId="LiveId" clId="{5843D4D0-399D-498C-8E22-2CCC729817A8}" dt="2022-03-28T18:32:44.384" v="269" actId="20577"/>
          <ac:spMkLst>
            <pc:docMk/>
            <pc:sldMk cId="2998195490" sldId="300"/>
            <ac:spMk id="7" creationId="{127D86CB-B81E-4C7F-8A90-C75D782BE5B1}"/>
          </ac:spMkLst>
        </pc:spChg>
        <pc:picChg chg="add del mod">
          <ac:chgData name="Tom Marty" userId="def3960a23434632" providerId="LiveId" clId="{5843D4D0-399D-498C-8E22-2CCC729817A8}" dt="2022-03-28T18:27:51.823" v="118" actId="478"/>
          <ac:picMkLst>
            <pc:docMk/>
            <pc:sldMk cId="2998195490" sldId="300"/>
            <ac:picMk id="5" creationId="{10DAE5FE-AB21-4B87-B969-77C1C7660DB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317343-8845-47CC-8796-6B36BC30E0F2}" type="datetimeFigureOut">
              <a:rPr lang="en-US" smtClean="0"/>
              <a:pPr/>
              <a:t>12/14/2022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36382D-CA15-4310-87D6-2FE45D726FE4}" type="slidenum">
              <a:rPr lang="en-US" smtClean="0"/>
              <a:pPr/>
              <a:t>‹#›</a:t>
            </a:fld>
            <a:endParaRPr lang="en-US"/>
          </a:p>
        </p:txBody>
      </p:sp>
    </p:spTree>
    <p:extLst>
      <p:ext uri="{BB962C8B-B14F-4D97-AF65-F5344CB8AC3E}">
        <p14:creationId xmlns:p14="http://schemas.microsoft.com/office/powerpoint/2010/main" val="3693126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Welcome</a:t>
            </a:r>
            <a:r>
              <a:rPr lang="en-US" baseline="0" dirty="0"/>
              <a:t>, everyone!  Glad to be here for your Mid-Winter Conference, and always good to see the Texas Riders.</a:t>
            </a:r>
          </a:p>
          <a:p>
            <a:endParaRPr lang="en-US" baseline="0" dirty="0"/>
          </a:p>
          <a:p>
            <a:r>
              <a:rPr lang="en-US" baseline="0" dirty="0"/>
              <a:t>The next few hours of instruction are based on National Commander Jim Koutz’s emphasis on training and his new LEAD initiative—Leadership Education and Training.  Each division of The American Legion was tasked with developing leadership training and to select instructors from national staff to travel and train at the request of the departments.  The American Legion Riders Program office was no different.</a:t>
            </a:r>
            <a:endParaRPr lang="en-US" dirty="0"/>
          </a:p>
        </p:txBody>
      </p:sp>
      <p:sp>
        <p:nvSpPr>
          <p:cNvPr id="4" name="Slide Number Placeholder 3"/>
          <p:cNvSpPr>
            <a:spLocks noGrp="1"/>
          </p:cNvSpPr>
          <p:nvPr>
            <p:ph type="sldNum" sz="quarter" idx="10"/>
          </p:nvPr>
        </p:nvSpPr>
        <p:spPr/>
        <p:txBody>
          <a:bodyPr/>
          <a:lstStyle/>
          <a:p>
            <a:fld id="{D036382D-CA15-4310-87D6-2FE45D726FE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ALR officers are named by the hosting post.  Elections</a:t>
            </a:r>
            <a:r>
              <a:rPr lang="en-US" baseline="0" dirty="0"/>
              <a:t> are approved at next post meeting, and/or “installed” in an appropriate ceremony.</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ALR officers may be removed/changed at any time by the post commander, general membership, and/or executive committee.</a:t>
            </a:r>
          </a:p>
          <a:p>
            <a:pPr>
              <a:buNone/>
            </a:pPr>
            <a:endParaRPr lang="en-US" dirty="0"/>
          </a:p>
          <a:p>
            <a:pPr>
              <a:buNone/>
            </a:pPr>
            <a:r>
              <a:rPr lang="en-US" dirty="0"/>
              <a:t>ALR organizational documents, and any changes, must be approved by the post.</a:t>
            </a:r>
          </a:p>
          <a:p>
            <a:endParaRPr lang="en-US" dirty="0"/>
          </a:p>
        </p:txBody>
      </p:sp>
      <p:sp>
        <p:nvSpPr>
          <p:cNvPr id="4" name="Slide Number Placeholder 3"/>
          <p:cNvSpPr>
            <a:spLocks noGrp="1"/>
          </p:cNvSpPr>
          <p:nvPr>
            <p:ph type="sldNum" sz="quarter" idx="10"/>
          </p:nvPr>
        </p:nvSpPr>
        <p:spPr/>
        <p:txBody>
          <a:bodyPr/>
          <a:lstStyle/>
          <a:p>
            <a:fld id="{D036382D-CA15-4310-87D6-2FE45D726FE4}"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a:t>ALR Finances:</a:t>
            </a:r>
          </a:p>
          <a:p>
            <a:pPr lvl="1"/>
            <a:r>
              <a:rPr lang="en-US" dirty="0"/>
              <a:t>	ALR may have a bank account.</a:t>
            </a:r>
          </a:p>
          <a:p>
            <a:pPr lvl="1"/>
            <a:r>
              <a:rPr lang="en-US" dirty="0"/>
              <a:t>	A post officer (usually the post treasurer) must be signatory on such an account.</a:t>
            </a:r>
          </a:p>
          <a:p>
            <a:pPr lvl="2"/>
            <a:r>
              <a:rPr lang="en-US" dirty="0"/>
              <a:t>Name on signature card at the bank.</a:t>
            </a:r>
          </a:p>
          <a:p>
            <a:pPr lvl="2"/>
            <a:r>
              <a:rPr lang="en-US" dirty="0"/>
              <a:t>Does not mean this person has authority to approve or disapprove expenditures.</a:t>
            </a:r>
          </a:p>
          <a:p>
            <a:pPr lvl="1"/>
            <a:r>
              <a:rPr lang="en-US" dirty="0"/>
              <a:t>Riders must render both a financial report and an activities report </a:t>
            </a:r>
            <a:r>
              <a:rPr lang="en-US" u="sng" dirty="0"/>
              <a:t>each month </a:t>
            </a:r>
            <a:r>
              <a:rPr lang="en-US" dirty="0"/>
              <a:t>to the post.</a:t>
            </a:r>
          </a:p>
          <a:p>
            <a:endParaRPr lang="en-US" dirty="0"/>
          </a:p>
        </p:txBody>
      </p:sp>
      <p:sp>
        <p:nvSpPr>
          <p:cNvPr id="4" name="Slide Number Placeholder 3"/>
          <p:cNvSpPr>
            <a:spLocks noGrp="1"/>
          </p:cNvSpPr>
          <p:nvPr>
            <p:ph type="sldNum" sz="quarter" idx="10"/>
          </p:nvPr>
        </p:nvSpPr>
        <p:spPr/>
        <p:txBody>
          <a:bodyPr/>
          <a:lstStyle/>
          <a:p>
            <a:fld id="{D036382D-CA15-4310-87D6-2FE45D726FE4}"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b="1" i="1" dirty="0"/>
              <a:t>The American Legion Riders National Liaison Committee to The Internal Affairs Commission.</a:t>
            </a:r>
          </a:p>
          <a:p>
            <a:pPr>
              <a:buNone/>
            </a:pPr>
            <a:endParaRPr lang="en-US" sz="1200" b="1" i="1" dirty="0"/>
          </a:p>
        </p:txBody>
      </p:sp>
      <p:sp>
        <p:nvSpPr>
          <p:cNvPr id="4" name="Slide Number Placeholder 3"/>
          <p:cNvSpPr>
            <a:spLocks noGrp="1"/>
          </p:cNvSpPr>
          <p:nvPr>
            <p:ph type="sldNum" sz="quarter" idx="10"/>
          </p:nvPr>
        </p:nvSpPr>
        <p:spPr/>
        <p:txBody>
          <a:bodyPr/>
          <a:lstStyle/>
          <a:p>
            <a:fld id="{D036382D-CA15-4310-87D6-2FE45D726FE4}"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 can tell you now</a:t>
            </a:r>
            <a:r>
              <a:rPr lang="en-US" baseline="0" dirty="0"/>
              <a:t> that from where I’m sitting, Indiana already has some of the best practices in the country for organization, structure, elections, travel, and participation and I use Indiana as an example a lot while I’m traveling. </a:t>
            </a:r>
          </a:p>
          <a:p>
            <a:r>
              <a:rPr lang="en-US" baseline="0" dirty="0"/>
              <a:t> </a:t>
            </a:r>
          </a:p>
          <a:p>
            <a:r>
              <a:rPr lang="en-US" baseline="0" dirty="0"/>
              <a:t>(Solicit other good news about the department’s ALR program.)</a:t>
            </a:r>
            <a:endParaRPr lang="en-US" dirty="0"/>
          </a:p>
        </p:txBody>
      </p:sp>
      <p:sp>
        <p:nvSpPr>
          <p:cNvPr id="4" name="Slide Number Placeholder 3"/>
          <p:cNvSpPr>
            <a:spLocks noGrp="1"/>
          </p:cNvSpPr>
          <p:nvPr>
            <p:ph type="sldNum" sz="quarter" idx="10"/>
          </p:nvPr>
        </p:nvSpPr>
        <p:spPr/>
        <p:txBody>
          <a:bodyPr/>
          <a:lstStyle/>
          <a:p>
            <a:fld id="{D036382D-CA15-4310-87D6-2FE45D726FE4}"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The American Legion Riders®  (notice</a:t>
            </a:r>
            <a:r>
              <a:rPr lang="en-US" b="1" baseline="0" dirty="0"/>
              <a:t> the registered mark sign on my title?)</a:t>
            </a:r>
            <a:endParaRPr lang="en-US" b="1" dirty="0"/>
          </a:p>
          <a:p>
            <a:endParaRPr lang="en-US" dirty="0"/>
          </a:p>
          <a:p>
            <a:endParaRPr lang="en-US" dirty="0"/>
          </a:p>
          <a:p>
            <a:r>
              <a:rPr lang="en-US" dirty="0"/>
              <a:t>Logo, patch, and words </a:t>
            </a:r>
            <a:r>
              <a:rPr lang="en-US" b="1" i="1" dirty="0"/>
              <a:t>The American Legion Riders®</a:t>
            </a:r>
            <a:r>
              <a:rPr lang="en-US" dirty="0"/>
              <a:t> are registered service marks of </a:t>
            </a:r>
            <a:r>
              <a:rPr lang="en-US" b="1" i="1" dirty="0"/>
              <a:t>The American Legion®</a:t>
            </a:r>
          </a:p>
          <a:p>
            <a:r>
              <a:rPr lang="en-US" dirty="0"/>
              <a:t>“Legion Riders” is also considered by the courts to be protected from use by other groups to describe motorcycle programs.</a:t>
            </a:r>
          </a:p>
          <a:p>
            <a:endParaRPr lang="en-US" dirty="0"/>
          </a:p>
        </p:txBody>
      </p:sp>
      <p:sp>
        <p:nvSpPr>
          <p:cNvPr id="4" name="Slide Number Placeholder 3"/>
          <p:cNvSpPr>
            <a:spLocks noGrp="1"/>
          </p:cNvSpPr>
          <p:nvPr>
            <p:ph type="sldNum" sz="quarter" idx="10"/>
          </p:nvPr>
        </p:nvSpPr>
        <p:spPr/>
        <p:txBody>
          <a:bodyPr/>
          <a:lstStyle/>
          <a:p>
            <a:fld id="{D036382D-CA15-4310-87D6-2FE45D726FE4}"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ALR Patch</a:t>
            </a:r>
            <a:r>
              <a:rPr lang="en-US" baseline="0" dirty="0"/>
              <a:t> and Baseball Patch…full color images.  Compare to the next slide:</a:t>
            </a:r>
            <a:endParaRPr lang="en-US" dirty="0"/>
          </a:p>
        </p:txBody>
      </p:sp>
      <p:sp>
        <p:nvSpPr>
          <p:cNvPr id="4" name="Slide Number Placeholder 3"/>
          <p:cNvSpPr>
            <a:spLocks noGrp="1"/>
          </p:cNvSpPr>
          <p:nvPr>
            <p:ph type="sldNum" sz="quarter" idx="10"/>
          </p:nvPr>
        </p:nvSpPr>
        <p:spPr/>
        <p:txBody>
          <a:bodyPr/>
          <a:lstStyle/>
          <a:p>
            <a:fld id="{D036382D-CA15-4310-87D6-2FE45D726FE4}"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are the images of the trademarks</a:t>
            </a:r>
            <a:r>
              <a:rPr lang="en-US" baseline="0" dirty="0"/>
              <a:t> on file with the United States Trademark Office (Patent Office, etc.)</a:t>
            </a:r>
          </a:p>
          <a:p>
            <a:endParaRPr lang="en-US" baseline="0" dirty="0"/>
          </a:p>
          <a:p>
            <a:r>
              <a:rPr lang="en-US" baseline="0" dirty="0"/>
              <a:t>The American Legion has some 40 different protected “marks” and we are very experienced at aggressively protecting them.</a:t>
            </a:r>
            <a:endParaRPr lang="en-US" dirty="0"/>
          </a:p>
        </p:txBody>
      </p:sp>
      <p:sp>
        <p:nvSpPr>
          <p:cNvPr id="4" name="Slide Number Placeholder 3"/>
          <p:cNvSpPr>
            <a:spLocks noGrp="1"/>
          </p:cNvSpPr>
          <p:nvPr>
            <p:ph type="sldNum" sz="quarter" idx="10"/>
          </p:nvPr>
        </p:nvSpPr>
        <p:spPr/>
        <p:txBody>
          <a:bodyPr/>
          <a:lstStyle/>
          <a:p>
            <a:fld id="{D036382D-CA15-4310-87D6-2FE45D726FE4}"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Permission to use the emblems or word marks will be granted by the National Adjutant for any legitimate purpose.</a:t>
            </a:r>
          </a:p>
          <a:p>
            <a:r>
              <a:rPr lang="en-US" sz="1200" dirty="0"/>
              <a:t>Clothing</a:t>
            </a:r>
          </a:p>
          <a:p>
            <a:r>
              <a:rPr lang="en-US" sz="1200" dirty="0"/>
              <a:t>Jewelry</a:t>
            </a:r>
          </a:p>
          <a:p>
            <a:r>
              <a:rPr lang="en-US" sz="1200" dirty="0"/>
              <a:t>Specialty items (derby covers)</a:t>
            </a:r>
          </a:p>
          <a:p>
            <a:r>
              <a:rPr lang="en-US" sz="1200" dirty="0"/>
              <a:t>Key chains</a:t>
            </a:r>
          </a:p>
          <a:p>
            <a:r>
              <a:rPr lang="en-US" sz="1200" dirty="0"/>
              <a:t>Wallets</a:t>
            </a:r>
          </a:p>
          <a:p>
            <a:r>
              <a:rPr lang="en-US" sz="1200" dirty="0"/>
              <a:t>Fundraising items</a:t>
            </a:r>
          </a:p>
          <a:p>
            <a:endParaRPr lang="en-US" sz="1200" dirty="0"/>
          </a:p>
          <a:p>
            <a:r>
              <a:rPr lang="en-US" sz="1200" dirty="0"/>
              <a:t>Notice the two images?  These</a:t>
            </a:r>
            <a:r>
              <a:rPr lang="en-US" sz="1200" baseline="0" dirty="0"/>
              <a:t> have been granted permission by Flag and Emblem Sales to reproduce our marks.  In the case of the Wyoming American Legion Riders for the US, or “WALRUS,” the permission was granted to use the words “American Legion Riders.”</a:t>
            </a:r>
          </a:p>
          <a:p>
            <a:endParaRPr lang="en-US" sz="1200" baseline="0" dirty="0"/>
          </a:p>
          <a:p>
            <a:r>
              <a:rPr lang="en-US" sz="1200" baseline="0" dirty="0"/>
              <a:t>The other is a derby cover for motorcycles.  The vendor is an authorized vendor granted authority by Emblem Sales.</a:t>
            </a:r>
            <a:br>
              <a:rPr lang="en-US" sz="1200" baseline="0" dirty="0"/>
            </a:br>
            <a:endParaRPr lang="en-US" dirty="0"/>
          </a:p>
        </p:txBody>
      </p:sp>
      <p:sp>
        <p:nvSpPr>
          <p:cNvPr id="4" name="Slide Number Placeholder 3"/>
          <p:cNvSpPr>
            <a:spLocks noGrp="1"/>
          </p:cNvSpPr>
          <p:nvPr>
            <p:ph type="sldNum" sz="quarter" idx="10"/>
          </p:nvPr>
        </p:nvSpPr>
        <p:spPr/>
        <p:txBody>
          <a:bodyPr/>
          <a:lstStyle/>
          <a:p>
            <a:fld id="{D036382D-CA15-4310-87D6-2FE45D726FE4}"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b="1" dirty="0"/>
              <a:t>Penalties</a:t>
            </a:r>
          </a:p>
          <a:p>
            <a:endParaRPr lang="en-US" sz="2000" b="1" dirty="0"/>
          </a:p>
          <a:p>
            <a:r>
              <a:rPr lang="en-US" sz="2000" dirty="0"/>
              <a:t>Congress gives The American Legion “sole and exclusive right…” </a:t>
            </a:r>
            <a:r>
              <a:rPr lang="en-US" sz="1600" dirty="0"/>
              <a:t>Title 36, Sect. 48, United States Code.</a:t>
            </a:r>
            <a:endParaRPr lang="en-US" sz="2000" dirty="0"/>
          </a:p>
          <a:p>
            <a:r>
              <a:rPr lang="en-US" sz="2000" dirty="0"/>
              <a:t>“Whoever manufactures, sells, or purchases for resell…any article of merchandise bearing the…emblem…of a veteran’s organization…shall be fined…or imprisoned not more than 6 months, or both.  </a:t>
            </a:r>
            <a:r>
              <a:rPr lang="en-US" sz="1600" dirty="0"/>
              <a:t>Title 18, Sect. 705 U.S.C.</a:t>
            </a:r>
          </a:p>
          <a:p>
            <a:endParaRPr lang="en-US" sz="2000" b="1" dirty="0"/>
          </a:p>
        </p:txBody>
      </p:sp>
      <p:sp>
        <p:nvSpPr>
          <p:cNvPr id="4" name="Slide Number Placeholder 3"/>
          <p:cNvSpPr>
            <a:spLocks noGrp="1"/>
          </p:cNvSpPr>
          <p:nvPr>
            <p:ph type="sldNum" sz="quarter" idx="10"/>
          </p:nvPr>
        </p:nvSpPr>
        <p:spPr/>
        <p:txBody>
          <a:bodyPr/>
          <a:lstStyle/>
          <a:p>
            <a:fld id="{D036382D-CA15-4310-87D6-2FE45D726FE4}"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ALL of these patches are improper</a:t>
            </a:r>
            <a:r>
              <a:rPr lang="en-US" baseline="0" dirty="0"/>
              <a:t> and in violation of our trademark, or generally do not meet the federal trademark protection rules.</a:t>
            </a:r>
          </a:p>
          <a:p>
            <a:endParaRPr lang="en-US" baseline="0" dirty="0"/>
          </a:p>
          <a:p>
            <a:r>
              <a:rPr lang="en-US" baseline="0" dirty="0"/>
              <a:t>(Explain distorted images, CT patch, ALR in background, multicolored background, pins on wings, CT patch again, Florida pirate patch (pretty good except for city name INSIDE trademarked area) and the latest Michigan attempt to sell shirts.</a:t>
            </a:r>
          </a:p>
          <a:p>
            <a:endParaRPr lang="en-US" baseline="0" dirty="0"/>
          </a:p>
          <a:p>
            <a:r>
              <a:rPr lang="en-US" baseline="0" dirty="0"/>
              <a:t>(Indiana is very good at getting permission for various uses.  Compliment Post 500, Brownsburg, Lebanon and others)</a:t>
            </a:r>
          </a:p>
          <a:p>
            <a:endParaRPr lang="en-US" baseline="0" dirty="0"/>
          </a:p>
          <a:p>
            <a:r>
              <a:rPr lang="en-US" baseline="0" dirty="0"/>
              <a:t>Explain that permission is easy to get.  Emblem will give your vendor a “license for a specific number of a specific design.”</a:t>
            </a:r>
            <a:endParaRPr lang="en-US" dirty="0"/>
          </a:p>
        </p:txBody>
      </p:sp>
      <p:sp>
        <p:nvSpPr>
          <p:cNvPr id="4" name="Slide Number Placeholder 3"/>
          <p:cNvSpPr>
            <a:spLocks noGrp="1"/>
          </p:cNvSpPr>
          <p:nvPr>
            <p:ph type="sldNum" sz="quarter" idx="10"/>
          </p:nvPr>
        </p:nvSpPr>
        <p:spPr/>
        <p:txBody>
          <a:bodyPr/>
          <a:lstStyle/>
          <a:p>
            <a:fld id="{D036382D-CA15-4310-87D6-2FE45D726FE4}"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first part of the ALR</a:t>
            </a:r>
            <a:r>
              <a:rPr lang="en-US" baseline="0" dirty="0"/>
              <a:t> training will last about 50 minutes, maybe a bit less.  During the first 50 minutes we’ll cover the history of the Riders and some of the guiding resolutions and basic responsibilities of the chapters and membership.  You should feel free to ask questions about the content as we go along, but I intend to give you a ten-minute break before beginning the second part of the training, which will go into a bit more detail about some of the program expectations and requirements, including the “5 Rules” of all American Legion programs.</a:t>
            </a:r>
          </a:p>
          <a:p>
            <a:endParaRPr lang="en-US" baseline="0" dirty="0"/>
          </a:p>
          <a:p>
            <a:r>
              <a:rPr lang="en-US" baseline="0" dirty="0"/>
              <a:t>(Point out locations of restrooms and smoking areas.  Students should feel free to get up and leave if they must, but be quiet about it.)  Show the LEAD pin and the requirements for students to receive the same.</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D036382D-CA15-4310-87D6-2FE45D726FE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36382D-CA15-4310-87D6-2FE45D726FE4}"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happens</a:t>
            </a:r>
            <a:r>
              <a:rPr lang="en-US" baseline="0" dirty="0"/>
              <a:t> to a post that allows a chapter to step outside federal trademark restrictions?  We sue.</a:t>
            </a:r>
          </a:p>
          <a:p>
            <a:endParaRPr lang="en-US" baseline="0" dirty="0"/>
          </a:p>
          <a:p>
            <a:r>
              <a:rPr lang="en-US" baseline="0" dirty="0"/>
              <a:t>(We have no choice.  Explain.)</a:t>
            </a:r>
            <a:endParaRPr lang="en-US" dirty="0"/>
          </a:p>
        </p:txBody>
      </p:sp>
      <p:sp>
        <p:nvSpPr>
          <p:cNvPr id="4" name="Slide Number Placeholder 3"/>
          <p:cNvSpPr>
            <a:spLocks noGrp="1"/>
          </p:cNvSpPr>
          <p:nvPr>
            <p:ph type="sldNum" sz="quarter" idx="10"/>
          </p:nvPr>
        </p:nvSpPr>
        <p:spPr/>
        <p:txBody>
          <a:bodyPr/>
          <a:lstStyle/>
          <a:p>
            <a:fld id="{D036382D-CA15-4310-87D6-2FE45D726FE4}"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solidFill>
                  <a:srgbClr val="FF0000"/>
                </a:solidFill>
              </a:rPr>
              <a:t>The American Legion has a legal firm that takes the cases for us.  All we</a:t>
            </a:r>
            <a:r>
              <a:rPr lang="en-US" b="1" baseline="0" dirty="0">
                <a:solidFill>
                  <a:srgbClr val="FF0000"/>
                </a:solidFill>
              </a:rPr>
              <a:t> provide them is a post name, address, and telephone number and a bit of evidence (image from post or chapter website or Facebook page will do)  </a:t>
            </a:r>
          </a:p>
          <a:p>
            <a:endParaRPr lang="en-US" b="1" baseline="0" dirty="0">
              <a:solidFill>
                <a:srgbClr val="FF0000"/>
              </a:solidFill>
            </a:endParaRPr>
          </a:p>
          <a:p>
            <a:r>
              <a:rPr lang="en-US" b="1" baseline="0" dirty="0">
                <a:solidFill>
                  <a:srgbClr val="FF0000"/>
                </a:solidFill>
              </a:rPr>
              <a:t>Violation may be as simple as putting up a distorted image of the ALR patch, or even selling a post or chapter t-shirt without permission to use the Legion mark.</a:t>
            </a:r>
          </a:p>
          <a:p>
            <a:endParaRPr lang="en-US" b="1" baseline="0" dirty="0">
              <a:solidFill>
                <a:srgbClr val="FF0000"/>
              </a:solidFill>
            </a:endParaRPr>
          </a:p>
          <a:p>
            <a:r>
              <a:rPr lang="en-US" b="1" baseline="0" dirty="0">
                <a:solidFill>
                  <a:srgbClr val="FF0000"/>
                </a:solidFill>
              </a:rPr>
              <a:t>The American Legion has already taken several Riders chapters and posts to court.  It has cost them dearly:</a:t>
            </a:r>
            <a:endParaRPr lang="en-US" b="1" dirty="0">
              <a:solidFill>
                <a:srgbClr val="FF0000"/>
              </a:solidFill>
            </a:endParaRPr>
          </a:p>
          <a:p>
            <a:endParaRPr lang="en-US" b="1" dirty="0">
              <a:solidFill>
                <a:srgbClr val="FF0000"/>
              </a:solidFill>
            </a:endParaRPr>
          </a:p>
          <a:p>
            <a:r>
              <a:rPr lang="en-US" b="1" dirty="0">
                <a:solidFill>
                  <a:srgbClr val="FF0000"/>
                </a:solidFill>
              </a:rPr>
              <a:t>Court costs paid by the post/chapter (set by</a:t>
            </a:r>
            <a:r>
              <a:rPr lang="en-US" b="1" baseline="0" dirty="0">
                <a:solidFill>
                  <a:srgbClr val="FF0000"/>
                </a:solidFill>
              </a:rPr>
              <a:t> the court)</a:t>
            </a:r>
            <a:endParaRPr lang="en-US" b="1" dirty="0">
              <a:solidFill>
                <a:srgbClr val="FF0000"/>
              </a:solidFill>
            </a:endParaRPr>
          </a:p>
          <a:p>
            <a:r>
              <a:rPr lang="en-US" b="1" dirty="0">
                <a:solidFill>
                  <a:srgbClr val="FF0000"/>
                </a:solidFill>
              </a:rPr>
              <a:t>Attorney fees paid by the post/chapter</a:t>
            </a:r>
            <a:r>
              <a:rPr lang="en-US" b="1" baseline="0" dirty="0">
                <a:solidFill>
                  <a:srgbClr val="FF0000"/>
                </a:solidFill>
              </a:rPr>
              <a:t> (such fees are set by the legal firm specializing in federal trademark law).</a:t>
            </a:r>
            <a:endParaRPr lang="en-US" b="1" dirty="0">
              <a:solidFill>
                <a:srgbClr val="FF0000"/>
              </a:solidFill>
            </a:endParaRPr>
          </a:p>
          <a:p>
            <a:r>
              <a:rPr lang="en-US" b="1" dirty="0">
                <a:solidFill>
                  <a:srgbClr val="FF0000"/>
                </a:solidFill>
              </a:rPr>
              <a:t>Damages (Post or chapter must additionally</a:t>
            </a:r>
            <a:r>
              <a:rPr lang="en-US" b="1" baseline="0" dirty="0">
                <a:solidFill>
                  <a:srgbClr val="FF0000"/>
                </a:solidFill>
              </a:rPr>
              <a:t> pay triple the gross income from selling the merchandise (“treble damages”)</a:t>
            </a:r>
            <a:endParaRPr lang="en-US" b="1" dirty="0">
              <a:solidFill>
                <a:srgbClr val="FF0000"/>
              </a:solidFill>
            </a:endParaRPr>
          </a:p>
          <a:p>
            <a:r>
              <a:rPr lang="en-US" b="1" dirty="0">
                <a:solidFill>
                  <a:srgbClr val="FF0000"/>
                </a:solidFill>
              </a:rPr>
              <a:t>Recovery of all items (inventory</a:t>
            </a:r>
            <a:r>
              <a:rPr lang="en-US" b="1" baseline="0" dirty="0">
                <a:solidFill>
                  <a:srgbClr val="FF0000"/>
                </a:solidFill>
              </a:rPr>
              <a:t> remaining belongs to the Legion.  Post ships to us at their expense.</a:t>
            </a:r>
            <a:endParaRPr lang="en-US" b="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i="1" dirty="0">
                <a:solidFill>
                  <a:srgbClr val="FF0000"/>
                </a:solidFill>
              </a:rPr>
              <a:t>Other legal remedies as court may direct.  If post is</a:t>
            </a:r>
            <a:r>
              <a:rPr lang="en-US" b="1" i="1" baseline="0" dirty="0">
                <a:solidFill>
                  <a:srgbClr val="FF0000"/>
                </a:solidFill>
              </a:rPr>
              <a:t> not incorporated, and many are not, then each member of the post listed on the post roster, as well as the chapter, can be held individually liable for these damages, court costs, and attorney fees.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baseline="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a:solidFill>
                  <a:srgbClr val="FF0000"/>
                </a:solidFill>
              </a:rPr>
              <a:t>This is a serious matter!  </a:t>
            </a:r>
            <a:endParaRPr lang="en-US" b="1" i="1" dirty="0">
              <a:solidFill>
                <a:srgbClr val="FF0000"/>
              </a:solidFill>
            </a:endParaRPr>
          </a:p>
          <a:p>
            <a:r>
              <a:rPr lang="en-US" b="1" dirty="0">
                <a:solidFill>
                  <a:srgbClr val="FF0000"/>
                </a:solidFill>
              </a:rPr>
              <a:t>	</a:t>
            </a:r>
          </a:p>
          <a:p>
            <a:endParaRPr lang="en-US" b="1"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D036382D-CA15-4310-87D6-2FE45D726FE4}"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How to protect yourself?</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Permission is considered to be granted for routine post and department stationery, posters, or other daily needs—but should be obtained for any outside vendors preparing such letterhead, stationery, posters, and other goods—if they are good businesspersons they will know the risk.</a:t>
            </a:r>
          </a:p>
          <a:p>
            <a:endParaRPr lang="en-US" dirty="0"/>
          </a:p>
          <a:p>
            <a:r>
              <a:rPr lang="en-US" dirty="0"/>
              <a:t>Stress that permission is granted in nearly</a:t>
            </a:r>
            <a:r>
              <a:rPr lang="en-US" baseline="0" dirty="0"/>
              <a:t> all cases and is EASY to obtain.  But do NOT exceed the number of items granted by Emblem—just ask again for 300 more t-shirts.</a:t>
            </a:r>
            <a:endParaRPr lang="en-US" dirty="0"/>
          </a:p>
        </p:txBody>
      </p:sp>
      <p:sp>
        <p:nvSpPr>
          <p:cNvPr id="4" name="Slide Number Placeholder 3"/>
          <p:cNvSpPr>
            <a:spLocks noGrp="1"/>
          </p:cNvSpPr>
          <p:nvPr>
            <p:ph type="sldNum" sz="quarter" idx="10"/>
          </p:nvPr>
        </p:nvSpPr>
        <p:spPr/>
        <p:txBody>
          <a:bodyPr/>
          <a:lstStyle/>
          <a:p>
            <a:fld id="{D036382D-CA15-4310-87D6-2FE45D726FE4}"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American Legion programs must satisfy the </a:t>
            </a:r>
            <a:r>
              <a:rPr lang="en-US" i="1" dirty="0"/>
              <a:t>“constant and continuous control requirement” </a:t>
            </a:r>
            <a:r>
              <a:rPr lang="en-US" dirty="0"/>
              <a:t>of US Trademark Law.</a:t>
            </a:r>
          </a:p>
          <a:p>
            <a:pPr lvl="1"/>
            <a:r>
              <a:rPr lang="en-US" sz="2000" dirty="0"/>
              <a:t>True whether or not a charter exists.</a:t>
            </a:r>
          </a:p>
          <a:p>
            <a:pPr lvl="1"/>
            <a:r>
              <a:rPr lang="en-US" sz="2000" dirty="0"/>
              <a:t>True whether or not the program forms a 501c entity of any sort.</a:t>
            </a:r>
          </a:p>
          <a:p>
            <a:r>
              <a:rPr lang="en-US" dirty="0"/>
              <a:t>ALR programs must follow the five rules of subsidiary corporations.</a:t>
            </a:r>
          </a:p>
          <a:p>
            <a:pPr lvl="1"/>
            <a:r>
              <a:rPr lang="en-US" sz="2000" dirty="0"/>
              <a:t>This is true of all American Legion programs with trademarked logos or words.  Ex:  AL Baseball, Oratorical, Sons of The American Legion, Legacy Scholarship, NEF, etc.</a:t>
            </a:r>
            <a:endParaRPr lang="en-US" dirty="0"/>
          </a:p>
          <a:p>
            <a:endParaRPr lang="en-US" dirty="0"/>
          </a:p>
        </p:txBody>
      </p:sp>
      <p:sp>
        <p:nvSpPr>
          <p:cNvPr id="4" name="Slide Number Placeholder 3"/>
          <p:cNvSpPr>
            <a:spLocks noGrp="1"/>
          </p:cNvSpPr>
          <p:nvPr>
            <p:ph type="sldNum" sz="quarter" idx="10"/>
          </p:nvPr>
        </p:nvSpPr>
        <p:spPr/>
        <p:txBody>
          <a:bodyPr/>
          <a:lstStyle/>
          <a:p>
            <a:fld id="{D036382D-CA15-4310-87D6-2FE45D726FE4}"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Constitutions and Bylaws?</a:t>
            </a:r>
          </a:p>
          <a:p>
            <a:pPr lvl="1"/>
            <a:r>
              <a:rPr lang="en-US" sz="2400" dirty="0"/>
              <a:t>Nice, but not necessary– this is a NALRIC artifact.</a:t>
            </a:r>
          </a:p>
          <a:p>
            <a:pPr lvl="1"/>
            <a:r>
              <a:rPr lang="en-US" sz="2400" dirty="0"/>
              <a:t>Introduces difficulty in changing program.</a:t>
            </a:r>
          </a:p>
          <a:p>
            <a:pPr lvl="1"/>
            <a:r>
              <a:rPr lang="en-US" sz="2400" dirty="0"/>
              <a:t>Widespread use of C&amp;BL does not mean it is necessarily the most efficient way to run a program.</a:t>
            </a:r>
          </a:p>
          <a:p>
            <a:r>
              <a:rPr lang="en-US" dirty="0"/>
              <a:t>Other forms of organizational documents</a:t>
            </a:r>
          </a:p>
          <a:p>
            <a:pPr lvl="2"/>
            <a:r>
              <a:rPr lang="en-US" dirty="0"/>
              <a:t>SOPs (easier to change with member input)</a:t>
            </a:r>
          </a:p>
          <a:p>
            <a:pPr lvl="2"/>
            <a:r>
              <a:rPr lang="en-US" dirty="0"/>
              <a:t>Articles of Incorporation</a:t>
            </a:r>
          </a:p>
          <a:p>
            <a:pPr lvl="2"/>
            <a:r>
              <a:rPr lang="en-US" dirty="0"/>
              <a:t>“House rules”</a:t>
            </a:r>
          </a:p>
          <a:p>
            <a:endParaRPr lang="en-US" dirty="0"/>
          </a:p>
        </p:txBody>
      </p:sp>
      <p:sp>
        <p:nvSpPr>
          <p:cNvPr id="4" name="Slide Number Placeholder 3"/>
          <p:cNvSpPr>
            <a:spLocks noGrp="1"/>
          </p:cNvSpPr>
          <p:nvPr>
            <p:ph type="sldNum" sz="quarter" idx="10"/>
          </p:nvPr>
        </p:nvSpPr>
        <p:spPr/>
        <p:txBody>
          <a:bodyPr/>
          <a:lstStyle/>
          <a:p>
            <a:fld id="{D036382D-CA15-4310-87D6-2FE45D726FE4}"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Should we form a separate nonprofit?  Should we split into a charitable" organization?</a:t>
            </a:r>
          </a:p>
          <a:p>
            <a:r>
              <a:rPr lang="en-US" dirty="0"/>
              <a:t>501(c)19?...or 501(c)3?</a:t>
            </a:r>
          </a:p>
          <a:p>
            <a:endParaRPr lang="en-US" dirty="0"/>
          </a:p>
          <a:p>
            <a:r>
              <a:rPr lang="en-US" dirty="0"/>
              <a:t>…a complicated and dangerous area.</a:t>
            </a:r>
            <a:r>
              <a:rPr lang="en-US" baseline="0" dirty="0"/>
              <a:t>  Be careful that you don’t shoot your own foot off and become too much of a separate legal entity and lose your right to wear the Legion logos and </a:t>
            </a:r>
            <a:r>
              <a:rPr lang="en-US" baseline="0" dirty="0" err="1"/>
              <a:t>tradmarks</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D036382D-CA15-4310-87D6-2FE45D726FE4}"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Auxiliaries and subordinate programs of posts are already tax-exempt.</a:t>
            </a:r>
          </a:p>
          <a:p>
            <a:r>
              <a:rPr lang="en-US" dirty="0"/>
              <a:t>Logos and naming permissions already granted as a program of The American Legion.</a:t>
            </a:r>
          </a:p>
          <a:p>
            <a:endParaRPr lang="en-US" dirty="0"/>
          </a:p>
          <a:p>
            <a:endParaRPr lang="en-US" dirty="0"/>
          </a:p>
          <a:p>
            <a:r>
              <a:rPr lang="en-US" dirty="0"/>
              <a:t>But—as 501c3 organizations, (as separate legal entities):</a:t>
            </a:r>
          </a:p>
          <a:p>
            <a:pPr lvl="1"/>
            <a:r>
              <a:rPr lang="en-US" dirty="0"/>
              <a:t>Lose the right to wear the American Legion names/logos.</a:t>
            </a:r>
          </a:p>
          <a:p>
            <a:pPr lvl="1"/>
            <a:r>
              <a:rPr lang="en-US" dirty="0"/>
              <a:t>Must file forms 990 and other documents.</a:t>
            </a:r>
          </a:p>
          <a:p>
            <a:pPr lvl="1"/>
            <a:r>
              <a:rPr lang="en-US" dirty="0"/>
              <a:t>Are still subject to “5 Rules” so nothing is gained.</a:t>
            </a:r>
          </a:p>
          <a:p>
            <a:pPr lvl="1"/>
            <a:r>
              <a:rPr lang="en-US" b="1" dirty="0"/>
              <a:t>Cannot lobby for veterans.</a:t>
            </a:r>
          </a:p>
          <a:p>
            <a:pPr lvl="1"/>
            <a:r>
              <a:rPr lang="en-US" b="1" dirty="0"/>
              <a:t>Status does not protect post.</a:t>
            </a:r>
          </a:p>
          <a:p>
            <a:pPr lvl="1"/>
            <a:r>
              <a:rPr lang="en-US" b="1" dirty="0"/>
              <a:t>Your entity still may be sued.</a:t>
            </a:r>
          </a:p>
          <a:p>
            <a:endParaRPr lang="en-US" dirty="0"/>
          </a:p>
        </p:txBody>
      </p:sp>
      <p:sp>
        <p:nvSpPr>
          <p:cNvPr id="4" name="Slide Number Placeholder 3"/>
          <p:cNvSpPr>
            <a:spLocks noGrp="1"/>
          </p:cNvSpPr>
          <p:nvPr>
            <p:ph type="sldNum" sz="quarter" idx="10"/>
          </p:nvPr>
        </p:nvSpPr>
        <p:spPr/>
        <p:txBody>
          <a:bodyPr/>
          <a:lstStyle/>
          <a:p>
            <a:fld id="{D036382D-CA15-4310-87D6-2FE45D726FE4}"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Resolution 5</a:t>
            </a:r>
            <a:r>
              <a:rPr lang="en-US" dirty="0"/>
              <a:t>: </a:t>
            </a:r>
            <a:br>
              <a:rPr lang="en-US" dirty="0"/>
            </a:br>
            <a:r>
              <a:rPr lang="en-US" dirty="0"/>
              <a:t> </a:t>
            </a:r>
            <a:br>
              <a:rPr lang="en-US" dirty="0"/>
            </a:br>
            <a:r>
              <a:rPr lang="en-US" sz="1200" i="1" dirty="0"/>
              <a:t>“Sponsoring organization (Post and Department) will review liability insurance coverage to ensure that adequate coverage is available to cover the organization to include coverage for any specific special riding events; . . .”</a:t>
            </a:r>
            <a:endParaRPr lang="en-US" i="1" dirty="0"/>
          </a:p>
          <a:p>
            <a:endParaRPr lang="en-US" dirty="0"/>
          </a:p>
          <a:p>
            <a:r>
              <a:rPr lang="en-US" dirty="0"/>
              <a:t>This means</a:t>
            </a:r>
            <a:r>
              <a:rPr lang="en-US" baseline="0" dirty="0"/>
              <a:t> the post and department are only required to cover themselves…ALR members and chapters should take proper steps to procure adequate individual and chapter coverage as needed under state law and common sense.</a:t>
            </a:r>
            <a:endParaRPr lang="en-US" dirty="0"/>
          </a:p>
        </p:txBody>
      </p:sp>
      <p:sp>
        <p:nvSpPr>
          <p:cNvPr id="4" name="Slide Number Placeholder 3"/>
          <p:cNvSpPr>
            <a:spLocks noGrp="1"/>
          </p:cNvSpPr>
          <p:nvPr>
            <p:ph type="sldNum" sz="quarter" idx="10"/>
          </p:nvPr>
        </p:nvSpPr>
        <p:spPr/>
        <p:txBody>
          <a:bodyPr/>
          <a:lstStyle/>
          <a:p>
            <a:fld id="{D036382D-CA15-4310-87D6-2FE45D726FE4}"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Questions?</a:t>
            </a:r>
          </a:p>
        </p:txBody>
      </p:sp>
      <p:sp>
        <p:nvSpPr>
          <p:cNvPr id="4" name="Slide Number Placeholder 3"/>
          <p:cNvSpPr>
            <a:spLocks noGrp="1"/>
          </p:cNvSpPr>
          <p:nvPr>
            <p:ph type="sldNum" sz="quarter" idx="10"/>
          </p:nvPr>
        </p:nvSpPr>
        <p:spPr/>
        <p:txBody>
          <a:bodyPr/>
          <a:lstStyle/>
          <a:p>
            <a:fld id="{D036382D-CA15-4310-87D6-2FE45D726FE4}"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 describe the general history of motorcycling and  The American Legion.  </a:t>
            </a:r>
          </a:p>
          <a:p>
            <a:r>
              <a:rPr lang="en-US" dirty="0"/>
              <a:t> Advertisements  were paid for by Harley Davidson, Henderson Motorcycles, Excelsior Motorcycles, and the </a:t>
            </a:r>
            <a:r>
              <a:rPr lang="en-US" dirty="0" err="1"/>
              <a:t>Hendee</a:t>
            </a:r>
            <a:r>
              <a:rPr lang="en-US" dirty="0"/>
              <a:t> Manufacturing Company (for Indian “</a:t>
            </a:r>
            <a:r>
              <a:rPr lang="en-US" dirty="0" err="1"/>
              <a:t>Motocycles</a:t>
            </a:r>
            <a:r>
              <a:rPr lang="en-US" dirty="0"/>
              <a:t>”) as early as 1920—the first year of existence of The American Legion.</a:t>
            </a:r>
          </a:p>
          <a:p>
            <a:endParaRPr lang="en-US" dirty="0"/>
          </a:p>
          <a:p>
            <a:r>
              <a:rPr lang="en-US" dirty="0"/>
              <a:t>After WWII, of course many of those men returning from overseas purchased the same machines that some of them rode in wartime—the Indians and the Harley-Davidsons and even the Cushman air-dropped paratroop motorcycles.  With their leather jackets and with Marlon Brando along for the ride, they terrorized the countryside in films like “The Wild Ones.”</a:t>
            </a:r>
          </a:p>
          <a:p>
            <a:endParaRPr lang="en-US" dirty="0"/>
          </a:p>
          <a:p>
            <a:r>
              <a:rPr lang="en-US" dirty="0"/>
              <a:t>Those men and women of the WWII generation were outlaws.</a:t>
            </a:r>
            <a:r>
              <a:rPr lang="en-US" baseline="0" dirty="0"/>
              <a:t>  This</a:t>
            </a:r>
            <a:r>
              <a:rPr lang="en-US" dirty="0"/>
              <a:t> is the reason the Riders suffer from such a bad reputation today!</a:t>
            </a:r>
          </a:p>
          <a:p>
            <a:endParaRPr lang="en-US" dirty="0"/>
          </a:p>
          <a:p>
            <a:r>
              <a:rPr lang="en-US" dirty="0"/>
              <a:t>In the 1950s – 1970s, many American Legion posts entered into friendly parade drill team competitions with Lions, Elks, Kiwanis and </a:t>
            </a:r>
            <a:r>
              <a:rPr lang="en-US" dirty="0" err="1"/>
              <a:t>Shriners</a:t>
            </a:r>
            <a:r>
              <a:rPr lang="en-US" dirty="0"/>
              <a:t>—many  times in different divisions. </a:t>
            </a:r>
          </a:p>
        </p:txBody>
      </p:sp>
      <p:sp>
        <p:nvSpPr>
          <p:cNvPr id="4" name="Slide Number Placeholder 3"/>
          <p:cNvSpPr>
            <a:spLocks noGrp="1"/>
          </p:cNvSpPr>
          <p:nvPr>
            <p:ph type="sldNum" sz="quarter" idx="10"/>
          </p:nvPr>
        </p:nvSpPr>
        <p:spPr/>
        <p:txBody>
          <a:bodyPr/>
          <a:lstStyle/>
          <a:p>
            <a:fld id="{D036382D-CA15-4310-87D6-2FE45D726FE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Thank you!</a:t>
            </a:r>
          </a:p>
        </p:txBody>
      </p:sp>
      <p:sp>
        <p:nvSpPr>
          <p:cNvPr id="4" name="Slide Number Placeholder 3"/>
          <p:cNvSpPr>
            <a:spLocks noGrp="1"/>
          </p:cNvSpPr>
          <p:nvPr>
            <p:ph type="sldNum" sz="quarter" idx="10"/>
          </p:nvPr>
        </p:nvSpPr>
        <p:spPr/>
        <p:txBody>
          <a:bodyPr/>
          <a:lstStyle/>
          <a:p>
            <a:fld id="{D036382D-CA15-4310-87D6-2FE45D726FE4}" type="slidenum">
              <a:rPr lang="en-US" smtClean="0"/>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Resolution 5 (Adopted</a:t>
            </a:r>
            <a:r>
              <a:rPr lang="en-US" baseline="0" dirty="0"/>
              <a:t> by the NEC in May,2021)</a:t>
            </a:r>
            <a:endParaRPr lang="en-US" dirty="0"/>
          </a:p>
          <a:p>
            <a:endParaRPr lang="en-US" dirty="0"/>
          </a:p>
          <a:p>
            <a:r>
              <a:rPr lang="en-US" dirty="0"/>
              <a:t>Adopted the Riders is a national program to be administered by the posts and departments.</a:t>
            </a:r>
          </a:p>
          <a:p>
            <a:r>
              <a:rPr lang="en-US" dirty="0"/>
              <a:t>Declared each ALR must be supported by a post or department--and uphold the declared principals of the organization.</a:t>
            </a:r>
          </a:p>
          <a:p>
            <a:r>
              <a:rPr lang="en-US" dirty="0"/>
              <a:t>Provided recommended guidelines for operation.</a:t>
            </a:r>
          </a:p>
          <a:p>
            <a:r>
              <a:rPr lang="en-US" dirty="0"/>
              <a:t>Instructed Riders to abide by The American Legion constitution and bylaws and directives of department and post.</a:t>
            </a:r>
          </a:p>
          <a:p>
            <a:r>
              <a:rPr lang="en-US" dirty="0"/>
              <a:t>Provided for National and Department to maintain general oversight for proper use of name and emblem, compliance with national constitution and bylaws.</a:t>
            </a:r>
          </a:p>
          <a:p>
            <a:endParaRPr lang="en-US" dirty="0"/>
          </a:p>
        </p:txBody>
      </p:sp>
      <p:sp>
        <p:nvSpPr>
          <p:cNvPr id="4" name="Slide Number Placeholder 3"/>
          <p:cNvSpPr>
            <a:spLocks noGrp="1"/>
          </p:cNvSpPr>
          <p:nvPr>
            <p:ph type="sldNum" sz="quarter" idx="10"/>
          </p:nvPr>
        </p:nvSpPr>
        <p:spPr/>
        <p:txBody>
          <a:bodyPr/>
          <a:lstStyle/>
          <a:p>
            <a:fld id="{D036382D-CA15-4310-87D6-2FE45D726FE4}"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buFont typeface="+mj-lt"/>
              <a:buAutoNum type="arabicPeriod"/>
            </a:pPr>
            <a:r>
              <a:rPr lang="en-US" sz="1200" dirty="0"/>
              <a:t>All members shall first be current AL/AUX/ SAL members in good standing.</a:t>
            </a:r>
          </a:p>
          <a:p>
            <a:pPr marL="514350" indent="-514350">
              <a:buFont typeface="+mj-lt"/>
              <a:buAutoNum type="arabicPeriod"/>
            </a:pPr>
            <a:r>
              <a:rPr lang="en-US" sz="1200" dirty="0"/>
              <a:t>All members shall own a licensed and insured motorcycle </a:t>
            </a:r>
            <a:r>
              <a:rPr lang="en-US" sz="1200" i="1" dirty="0"/>
              <a:t>(amended October 2011).</a:t>
            </a:r>
          </a:p>
          <a:p>
            <a:pPr marL="514350" indent="-514350">
              <a:buFont typeface="+mj-lt"/>
              <a:buAutoNum type="arabicPeriod"/>
            </a:pPr>
            <a:r>
              <a:rPr lang="en-US" sz="1200" dirty="0"/>
              <a:t>All members shall maintain the image and reputation of The American Legion.</a:t>
            </a:r>
          </a:p>
          <a:p>
            <a:pPr marL="514350" indent="-514350">
              <a:buFont typeface="+mj-lt"/>
              <a:buAutoNum type="arabicPeriod"/>
            </a:pPr>
            <a:r>
              <a:rPr lang="en-US" sz="1200" dirty="0"/>
              <a:t>All members shall avoid images and practices of motorcycle “gangs” and “clubs.”</a:t>
            </a:r>
          </a:p>
          <a:p>
            <a:endParaRPr lang="en-US" dirty="0"/>
          </a:p>
        </p:txBody>
      </p:sp>
      <p:sp>
        <p:nvSpPr>
          <p:cNvPr id="4" name="Slide Number Placeholder 3"/>
          <p:cNvSpPr>
            <a:spLocks noGrp="1"/>
          </p:cNvSpPr>
          <p:nvPr>
            <p:ph type="sldNum" sz="quarter" idx="10"/>
          </p:nvPr>
        </p:nvSpPr>
        <p:spPr/>
        <p:txBody>
          <a:bodyPr/>
          <a:lstStyle/>
          <a:p>
            <a:fld id="{D036382D-CA15-4310-87D6-2FE45D726FE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buAutoNum type="arabicPeriod" startAt="5"/>
            </a:pPr>
            <a:r>
              <a:rPr lang="en-US" sz="1200" dirty="0"/>
              <a:t>The only authorized ALR marks/logos, if worn, are those owned </a:t>
            </a:r>
            <a:r>
              <a:rPr lang="en-US" sz="1200" dirty="0">
                <a:solidFill>
                  <a:srgbClr val="FF0000"/>
                </a:solidFill>
              </a:rPr>
              <a:t>or approved by </a:t>
            </a:r>
            <a:r>
              <a:rPr lang="en-US" sz="1200" dirty="0"/>
              <a:t>The American Legion.</a:t>
            </a:r>
          </a:p>
          <a:p>
            <a:pPr marL="514350" indent="-514350">
              <a:buAutoNum type="arabicPeriod" startAt="5"/>
            </a:pPr>
            <a:r>
              <a:rPr lang="en-US" sz="1200" dirty="0"/>
              <a:t>All Riders will obey the motor vehicle laws of their state.</a:t>
            </a:r>
          </a:p>
          <a:p>
            <a:pPr marL="514350" indent="-514350">
              <a:buFont typeface="+mj-lt"/>
              <a:buAutoNum type="arabicPeriod" startAt="5"/>
            </a:pPr>
            <a:r>
              <a:rPr lang="en-US" sz="1200" dirty="0"/>
              <a:t>No use of rockers if such use is a violation of trademark.</a:t>
            </a:r>
          </a:p>
          <a:p>
            <a:pPr marL="514350" indent="-514350">
              <a:buFont typeface="+mj-lt"/>
              <a:buAutoNum type="arabicPeriod" startAt="5"/>
            </a:pPr>
            <a:r>
              <a:rPr lang="en-US" sz="1200" dirty="0"/>
              <a:t>The hosting department/post will review insurance and liability risks.</a:t>
            </a:r>
          </a:p>
          <a:p>
            <a:endParaRPr lang="en-US" dirty="0"/>
          </a:p>
        </p:txBody>
      </p:sp>
      <p:sp>
        <p:nvSpPr>
          <p:cNvPr id="4" name="Slide Number Placeholder 3"/>
          <p:cNvSpPr>
            <a:spLocks noGrp="1"/>
          </p:cNvSpPr>
          <p:nvPr>
            <p:ph type="sldNum" sz="quarter" idx="10"/>
          </p:nvPr>
        </p:nvSpPr>
        <p:spPr/>
        <p:txBody>
          <a:bodyPr/>
          <a:lstStyle/>
          <a:p>
            <a:fld id="{D036382D-CA15-4310-87D6-2FE45D726FE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indent="-514350">
              <a:buNone/>
            </a:pPr>
            <a:r>
              <a:rPr lang="en-US" sz="1200" b="1" dirty="0"/>
              <a:t>Resolution 32 was approved by the NEC in October </a:t>
            </a:r>
            <a:r>
              <a:rPr lang="en-US" sz="1200" b="1"/>
              <a:t>2011.</a:t>
            </a:r>
            <a:endParaRPr lang="en-US" sz="1200" b="1" dirty="0"/>
          </a:p>
          <a:p>
            <a:pPr marL="514350" indent="-514350"/>
            <a:endParaRPr lang="en-US" sz="1200" dirty="0"/>
          </a:p>
          <a:p>
            <a:pPr marL="514350" indent="-514350"/>
            <a:r>
              <a:rPr lang="en-US" sz="1200" dirty="0"/>
              <a:t>R32 amended R35 to allow current ALR members to remain full members if for medical or age reasons they could no longer ride.  Important</a:t>
            </a:r>
            <a:r>
              <a:rPr lang="en-US" sz="1200" baseline="0" dirty="0"/>
              <a:t> to know that this is left up to the local post and chapter!  It </a:t>
            </a:r>
            <a:r>
              <a:rPr lang="en-US" sz="1200" dirty="0"/>
              <a:t>remains at the discretion of the local chapters, which may continue to maintain stricter standards.</a:t>
            </a:r>
          </a:p>
          <a:p>
            <a:endParaRPr lang="en-US" dirty="0"/>
          </a:p>
        </p:txBody>
      </p:sp>
      <p:sp>
        <p:nvSpPr>
          <p:cNvPr id="4" name="Slide Number Placeholder 3"/>
          <p:cNvSpPr>
            <a:spLocks noGrp="1"/>
          </p:cNvSpPr>
          <p:nvPr>
            <p:ph type="sldNum" sz="quarter" idx="10"/>
          </p:nvPr>
        </p:nvSpPr>
        <p:spPr/>
        <p:txBody>
          <a:bodyPr/>
          <a:lstStyle/>
          <a:p>
            <a:fld id="{D036382D-CA15-4310-87D6-2FE45D726FE4}"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514350" indent="-514350">
              <a:buNone/>
            </a:pPr>
            <a:r>
              <a:rPr lang="en-US" sz="2800" b="1" dirty="0"/>
              <a:t>“STRICTER</a:t>
            </a:r>
            <a:r>
              <a:rPr lang="en-US" sz="2800" b="1" baseline="0" dirty="0"/>
              <a:t> STANDARDS” Rule:</a:t>
            </a:r>
          </a:p>
          <a:p>
            <a:pPr marL="514350" indent="-514350">
              <a:buNone/>
            </a:pPr>
            <a:endParaRPr lang="en-US" sz="2800" b="1" baseline="0" dirty="0"/>
          </a:p>
          <a:p>
            <a:pPr marL="514350" indent="-514350">
              <a:buNone/>
            </a:pPr>
            <a:r>
              <a:rPr lang="en-US" sz="2800" dirty="0"/>
              <a:t>Many posts may have stricter conditions</a:t>
            </a:r>
            <a:r>
              <a:rPr lang="en-US" sz="2800" baseline="0" dirty="0"/>
              <a:t> for membership in their chapter</a:t>
            </a:r>
            <a:r>
              <a:rPr lang="en-US" sz="2800" dirty="0"/>
              <a:t>.  This is okay.</a:t>
            </a:r>
          </a:p>
          <a:p>
            <a:pPr marL="914400" lvl="1" indent="-514350"/>
            <a:r>
              <a:rPr lang="en-US" sz="2400" dirty="0"/>
              <a:t>Post or chapter members might all belong to a certain  profession or business group.</a:t>
            </a:r>
          </a:p>
          <a:p>
            <a:pPr marL="914400" lvl="1" indent="-514350"/>
            <a:endParaRPr lang="en-US" sz="2400" dirty="0"/>
          </a:p>
          <a:p>
            <a:pPr marL="914400" lvl="1" indent="-514350"/>
            <a:r>
              <a:rPr lang="en-US" sz="2400" dirty="0"/>
              <a:t>(It</a:t>
            </a:r>
            <a:r>
              <a:rPr lang="en-US" sz="2400" baseline="0" dirty="0"/>
              <a:t> is allowable, for example, for a post to set up a Riders Chapter open ONLY to female riders)</a:t>
            </a:r>
          </a:p>
          <a:p>
            <a:pPr marL="914400" lvl="1" indent="-514350"/>
            <a:endParaRPr lang="en-US" sz="2400" dirty="0"/>
          </a:p>
          <a:p>
            <a:pPr marL="914400" lvl="1" indent="-514350"/>
            <a:r>
              <a:rPr lang="en-US" sz="2400" dirty="0"/>
              <a:t>A chapter (or department) may restrict minimum displacement to 650cc or make/model to BMWs.</a:t>
            </a:r>
          </a:p>
          <a:p>
            <a:pPr marL="514350" indent="-514350">
              <a:buNone/>
            </a:pPr>
            <a:endParaRPr lang="en-US" sz="2800" dirty="0"/>
          </a:p>
          <a:p>
            <a:pPr marL="514350" indent="-514350">
              <a:buNone/>
            </a:pPr>
            <a:r>
              <a:rPr lang="en-US" sz="2800" dirty="0"/>
              <a:t>But</a:t>
            </a:r>
            <a:r>
              <a:rPr lang="en-US" sz="2800" baseline="0" dirty="0"/>
              <a:t> r</a:t>
            </a:r>
            <a:r>
              <a:rPr lang="en-US" sz="2800" dirty="0"/>
              <a:t>emember,</a:t>
            </a:r>
          </a:p>
          <a:p>
            <a:pPr marL="514350" indent="-514350">
              <a:buNone/>
            </a:pPr>
            <a:endParaRPr lang="en-US" sz="2800" dirty="0"/>
          </a:p>
          <a:p>
            <a:pPr marL="514350" indent="-514350">
              <a:buNone/>
            </a:pPr>
            <a:r>
              <a:rPr lang="en-US" sz="2800" dirty="0"/>
              <a:t>Less strict standards than department or national SOPs or CB&amp;Ls are not valid.</a:t>
            </a:r>
          </a:p>
          <a:p>
            <a:pPr marL="914400" lvl="1" indent="-514350"/>
            <a:r>
              <a:rPr lang="en-US" sz="2400" dirty="0"/>
              <a:t>Membership cannot be open to non-Legion Family.</a:t>
            </a:r>
          </a:p>
          <a:p>
            <a:pPr marL="914400" lvl="1" indent="-514350"/>
            <a:r>
              <a:rPr lang="en-US" sz="2400" dirty="0"/>
              <a:t>Less strict membership rules are never valid.</a:t>
            </a:r>
          </a:p>
          <a:p>
            <a:pPr marL="914400" lvl="1" indent="-514350"/>
            <a:endParaRPr lang="en-US" sz="2400" dirty="0"/>
          </a:p>
          <a:p>
            <a:pPr marL="914400" lvl="1" indent="-514350"/>
            <a:r>
              <a:rPr lang="en-US" sz="2400" dirty="0"/>
              <a:t>Federal,</a:t>
            </a:r>
            <a:r>
              <a:rPr lang="en-US" sz="2400" baseline="0" dirty="0"/>
              <a:t> state, and local laws and rules about ethnicity and equal opportunity may apply.</a:t>
            </a:r>
            <a:endParaRPr lang="en-US" sz="2800" dirty="0"/>
          </a:p>
          <a:p>
            <a:endParaRPr lang="en-US" dirty="0"/>
          </a:p>
        </p:txBody>
      </p:sp>
      <p:sp>
        <p:nvSpPr>
          <p:cNvPr id="4" name="Slide Number Placeholder 3"/>
          <p:cNvSpPr>
            <a:spLocks noGrp="1"/>
          </p:cNvSpPr>
          <p:nvPr>
            <p:ph type="sldNum" sz="quarter" idx="10"/>
          </p:nvPr>
        </p:nvSpPr>
        <p:spPr/>
        <p:txBody>
          <a:bodyPr/>
          <a:lstStyle/>
          <a:p>
            <a:fld id="{D036382D-CA15-4310-87D6-2FE45D726FE4}"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ALL ALR chapters and groups must be affiliated with a hosting post or other recognized department body.</a:t>
            </a:r>
          </a:p>
          <a:p>
            <a:endParaRPr lang="en-US" dirty="0"/>
          </a:p>
          <a:p>
            <a:r>
              <a:rPr lang="en-US" dirty="0"/>
              <a:t>There is no such entity</a:t>
            </a:r>
            <a:r>
              <a:rPr lang="en-US" baseline="0" dirty="0"/>
              <a:t> as a chapter that is not affiliated with an existing post.</a:t>
            </a:r>
          </a:p>
          <a:p>
            <a:r>
              <a:rPr lang="en-US" baseline="0" dirty="0"/>
              <a:t>It IS possible to have an all-ALR post.</a:t>
            </a:r>
          </a:p>
          <a:p>
            <a:endParaRPr lang="en-US" baseline="0" dirty="0"/>
          </a:p>
          <a:p>
            <a:r>
              <a:rPr lang="en-US" baseline="0" dirty="0"/>
              <a:t>If the post folds, the chapter is ended.</a:t>
            </a:r>
          </a:p>
          <a:p>
            <a:endParaRPr lang="en-US" dirty="0"/>
          </a:p>
          <a:p>
            <a:r>
              <a:rPr lang="en-US" dirty="0"/>
              <a:t>A CB&amp;L is not required; a simpler SOP or other document is sufficient.</a:t>
            </a:r>
          </a:p>
          <a:p>
            <a:r>
              <a:rPr lang="en-US" dirty="0"/>
              <a:t>Riders are a program of the post—not a separate organization.  </a:t>
            </a:r>
          </a:p>
          <a:p>
            <a:pPr lvl="2"/>
            <a:r>
              <a:rPr lang="en-US" dirty="0"/>
              <a:t>Riders enjoy the same tax-exempt status as the hosting organization.</a:t>
            </a:r>
          </a:p>
          <a:p>
            <a:endParaRPr lang="en-US" dirty="0"/>
          </a:p>
        </p:txBody>
      </p:sp>
      <p:sp>
        <p:nvSpPr>
          <p:cNvPr id="4" name="Slide Number Placeholder 3"/>
          <p:cNvSpPr>
            <a:spLocks noGrp="1"/>
          </p:cNvSpPr>
          <p:nvPr>
            <p:ph type="sldNum" sz="quarter" idx="10"/>
          </p:nvPr>
        </p:nvSpPr>
        <p:spPr/>
        <p:txBody>
          <a:bodyPr/>
          <a:lstStyle/>
          <a:p>
            <a:fld id="{D036382D-CA15-4310-87D6-2FE45D726FE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fld id="{7120C0CF-9C33-477C-9367-04571932C4B5}" type="datetimeFigureOut">
              <a:rPr lang="en-US" smtClean="0"/>
              <a:pPr/>
              <a:t>12/14/2022</a:t>
            </a:fld>
            <a:endParaRPr lang="en-US" dirty="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8144E82F-AA3E-4235-8D39-B1A2127B54E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fld id="{7120C0CF-9C33-477C-9367-04571932C4B5}" type="datetimeFigureOut">
              <a:rPr lang="en-US" smtClean="0"/>
              <a:pPr/>
              <a:t>12/14/2022</a:t>
            </a:fld>
            <a:endParaRPr lang="en-US" dirty="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8144E82F-AA3E-4235-8D39-B1A2127B54E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85800" y="6248400"/>
            <a:ext cx="1905000" cy="457200"/>
          </a:xfrm>
          <a:prstGeom prst="rect">
            <a:avLst/>
          </a:prstGeom>
        </p:spPr>
        <p:txBody>
          <a:bodyPr/>
          <a:lstStyle>
            <a:lvl1pPr>
              <a:defRPr/>
            </a:lvl1pPr>
          </a:lstStyle>
          <a:p>
            <a:fld id="{7120C0CF-9C33-477C-9367-04571932C4B5}" type="datetimeFigureOut">
              <a:rPr lang="en-US" smtClean="0"/>
              <a:pPr/>
              <a:t>12/14/2022</a:t>
            </a:fld>
            <a:endParaRPr lang="en-US" dirty="0"/>
          </a:p>
        </p:txBody>
      </p:sp>
      <p:sp>
        <p:nvSpPr>
          <p:cNvPr id="7" name="Footer Placeholder 6"/>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6553200" y="6248400"/>
            <a:ext cx="1905000" cy="457200"/>
          </a:xfrm>
          <a:prstGeom prst="rect">
            <a:avLst/>
          </a:prstGeom>
        </p:spPr>
        <p:txBody>
          <a:bodyPr/>
          <a:lstStyle>
            <a:lvl1pPr>
              <a:defRPr/>
            </a:lvl1pPr>
          </a:lstStyle>
          <a:p>
            <a:fld id="{8144E82F-AA3E-4235-8D39-B1A2127B54E6}"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fld id="{7120C0CF-9C33-477C-9367-04571932C4B5}" type="datetimeFigureOut">
              <a:rPr lang="en-US" smtClean="0"/>
              <a:pPr/>
              <a:t>12/14/2022</a:t>
            </a:fld>
            <a:endParaRPr 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8144E82F-AA3E-4235-8D39-B1A2127B54E6}"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fld id="{7120C0CF-9C33-477C-9367-04571932C4B5}" type="datetimeFigureOut">
              <a:rPr lang="en-US" smtClean="0"/>
              <a:pPr/>
              <a:t>12/14/2022</a:t>
            </a:fld>
            <a:endParaRPr 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8144E82F-AA3E-4235-8D39-B1A2127B54E6}"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r>
              <a:rPr lang="en-US" dirty="0"/>
              <a:t>Click icon to add table</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fld id="{7120C0CF-9C33-477C-9367-04571932C4B5}" type="datetimeFigureOut">
              <a:rPr lang="en-US" smtClean="0"/>
              <a:pPr/>
              <a:t>12/14/2022</a:t>
            </a:fld>
            <a:endParaRPr lang="en-US" dirty="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8144E82F-AA3E-4235-8D39-B1A2127B54E6}"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85800" y="6248400"/>
            <a:ext cx="1905000" cy="457200"/>
          </a:xfrm>
          <a:prstGeom prst="rect">
            <a:avLst/>
          </a:prstGeom>
        </p:spPr>
        <p:txBody>
          <a:bodyPr/>
          <a:lstStyle>
            <a:lvl1pPr>
              <a:defRPr/>
            </a:lvl1pPr>
          </a:lstStyle>
          <a:p>
            <a:fld id="{7120C0CF-9C33-477C-9367-04571932C4B5}" type="datetimeFigureOut">
              <a:rPr lang="en-US" smtClean="0"/>
              <a:pPr/>
              <a:t>12/14/2022</a:t>
            </a:fld>
            <a:endParaRPr lang="en-US" dirty="0"/>
          </a:p>
        </p:txBody>
      </p:sp>
      <p:sp>
        <p:nvSpPr>
          <p:cNvPr id="7" name="Footer Placeholder 6"/>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6553200" y="6248400"/>
            <a:ext cx="1905000" cy="457200"/>
          </a:xfrm>
          <a:prstGeom prst="rect">
            <a:avLst/>
          </a:prstGeom>
        </p:spPr>
        <p:txBody>
          <a:bodyPr/>
          <a:lstStyle>
            <a:lvl1pPr>
              <a:defRPr/>
            </a:lvl1pPr>
          </a:lstStyle>
          <a:p>
            <a:fld id="{8144E82F-AA3E-4235-8D39-B1A2127B54E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fld id="{7120C0CF-9C33-477C-9367-04571932C4B5}" type="datetimeFigureOut">
              <a:rPr lang="en-US" smtClean="0"/>
              <a:pPr/>
              <a:t>12/14/2022</a:t>
            </a:fld>
            <a:endParaRPr lang="en-US" dirty="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8144E82F-AA3E-4235-8D39-B1A2127B54E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fld id="{7120C0CF-9C33-477C-9367-04571932C4B5}" type="datetimeFigureOut">
              <a:rPr lang="en-US" smtClean="0"/>
              <a:pPr/>
              <a:t>12/14/2022</a:t>
            </a:fld>
            <a:endParaRPr lang="en-US" dirty="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8144E82F-AA3E-4235-8D39-B1A2127B54E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fld id="{7120C0CF-9C33-477C-9367-04571932C4B5}" type="datetimeFigureOut">
              <a:rPr lang="en-US" smtClean="0"/>
              <a:pPr/>
              <a:t>12/14/2022</a:t>
            </a:fld>
            <a:endParaRPr 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8144E82F-AA3E-4235-8D39-B1A2127B54E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85800" y="6248400"/>
            <a:ext cx="1905000" cy="457200"/>
          </a:xfrm>
          <a:prstGeom prst="rect">
            <a:avLst/>
          </a:prstGeom>
        </p:spPr>
        <p:txBody>
          <a:bodyPr/>
          <a:lstStyle>
            <a:lvl1pPr>
              <a:defRPr/>
            </a:lvl1pPr>
          </a:lstStyle>
          <a:p>
            <a:fld id="{7120C0CF-9C33-477C-9367-04571932C4B5}" type="datetimeFigureOut">
              <a:rPr lang="en-US" smtClean="0"/>
              <a:pPr/>
              <a:t>12/14/2022</a:t>
            </a:fld>
            <a:endParaRPr lang="en-US" dirty="0"/>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p>
        </p:txBody>
      </p:sp>
      <p:sp>
        <p:nvSpPr>
          <p:cNvPr id="9" name="Slide Number Placeholder 8"/>
          <p:cNvSpPr>
            <a:spLocks noGrp="1"/>
          </p:cNvSpPr>
          <p:nvPr>
            <p:ph type="sldNum" sz="quarter" idx="12"/>
          </p:nvPr>
        </p:nvSpPr>
        <p:spPr>
          <a:xfrm>
            <a:off x="6553200" y="6248400"/>
            <a:ext cx="1905000" cy="457200"/>
          </a:xfrm>
          <a:prstGeom prst="rect">
            <a:avLst/>
          </a:prstGeom>
        </p:spPr>
        <p:txBody>
          <a:bodyPr/>
          <a:lstStyle>
            <a:lvl1pPr>
              <a:defRPr/>
            </a:lvl1pPr>
          </a:lstStyle>
          <a:p>
            <a:fld id="{8144E82F-AA3E-4235-8D39-B1A2127B54E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85800" y="6248400"/>
            <a:ext cx="1905000" cy="457200"/>
          </a:xfrm>
          <a:prstGeom prst="rect">
            <a:avLst/>
          </a:prstGeom>
        </p:spPr>
        <p:txBody>
          <a:bodyPr/>
          <a:lstStyle>
            <a:lvl1pPr>
              <a:defRPr/>
            </a:lvl1pPr>
          </a:lstStyle>
          <a:p>
            <a:fld id="{7120C0CF-9C33-477C-9367-04571932C4B5}" type="datetimeFigureOut">
              <a:rPr lang="en-US" smtClean="0"/>
              <a:pPr/>
              <a:t>12/14/2022</a:t>
            </a:fld>
            <a:endParaRPr lang="en-US" dirty="0"/>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8400"/>
            <a:ext cx="1905000" cy="457200"/>
          </a:xfrm>
          <a:prstGeom prst="rect">
            <a:avLst/>
          </a:prstGeom>
        </p:spPr>
        <p:txBody>
          <a:bodyPr/>
          <a:lstStyle>
            <a:lvl1pPr>
              <a:defRPr/>
            </a:lvl1pPr>
          </a:lstStyle>
          <a:p>
            <a:fld id="{8144E82F-AA3E-4235-8D39-B1A2127B54E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a:lstStyle>
            <a:lvl1pPr>
              <a:defRPr/>
            </a:lvl1pPr>
          </a:lstStyle>
          <a:p>
            <a:fld id="{7120C0CF-9C33-477C-9367-04571932C4B5}" type="datetimeFigureOut">
              <a:rPr lang="en-US" smtClean="0"/>
              <a:pPr/>
              <a:t>12/14/2022</a:t>
            </a:fld>
            <a:endParaRPr lang="en-US" dirty="0"/>
          </a:p>
        </p:txBody>
      </p:sp>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p>
        </p:txBody>
      </p:sp>
      <p:sp>
        <p:nvSpPr>
          <p:cNvPr id="4" name="Slide Number Placeholder 3"/>
          <p:cNvSpPr>
            <a:spLocks noGrp="1"/>
          </p:cNvSpPr>
          <p:nvPr>
            <p:ph type="sldNum" sz="quarter" idx="12"/>
          </p:nvPr>
        </p:nvSpPr>
        <p:spPr>
          <a:xfrm>
            <a:off x="6553200" y="6248400"/>
            <a:ext cx="1905000" cy="457200"/>
          </a:xfrm>
          <a:prstGeom prst="rect">
            <a:avLst/>
          </a:prstGeom>
        </p:spPr>
        <p:txBody>
          <a:bodyPr/>
          <a:lstStyle>
            <a:lvl1pPr>
              <a:defRPr/>
            </a:lvl1pPr>
          </a:lstStyle>
          <a:p>
            <a:fld id="{8144E82F-AA3E-4235-8D39-B1A2127B54E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fld id="{7120C0CF-9C33-477C-9367-04571932C4B5}" type="datetimeFigureOut">
              <a:rPr lang="en-US" smtClean="0"/>
              <a:pPr/>
              <a:t>12/14/2022</a:t>
            </a:fld>
            <a:endParaRPr 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8144E82F-AA3E-4235-8D39-B1A2127B54E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fld id="{7120C0CF-9C33-477C-9367-04571932C4B5}" type="datetimeFigureOut">
              <a:rPr lang="en-US" smtClean="0"/>
              <a:pPr/>
              <a:t>12/14/2022</a:t>
            </a:fld>
            <a:endParaRPr 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8144E82F-AA3E-4235-8D39-B1A2127B54E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1295400" y="375674"/>
            <a:ext cx="716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73731" name="Rectangle 3"/>
          <p:cNvSpPr>
            <a:spLocks noGrp="1" noChangeArrowheads="1"/>
          </p:cNvSpPr>
          <p:nvPr>
            <p:ph type="body" idx="1"/>
          </p:nvPr>
        </p:nvSpPr>
        <p:spPr bwMode="auto">
          <a:xfrm>
            <a:off x="685800" y="1600200"/>
            <a:ext cx="77724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5"/>
          <p:cNvSpPr/>
          <p:nvPr/>
        </p:nvSpPr>
        <p:spPr bwMode="auto">
          <a:xfrm>
            <a:off x="0" y="6400800"/>
            <a:ext cx="9144000" cy="457200"/>
          </a:xfrm>
          <a:prstGeom prst="rect">
            <a:avLst/>
          </a:prstGeom>
          <a:solidFill>
            <a:srgbClr val="6A010B"/>
          </a:solidFill>
          <a:ln w="28575" cap="flat" cmpd="sng" algn="ctr">
            <a:solidFill>
              <a:srgbClr val="537CA8"/>
            </a:solidFill>
            <a:prstDash val="solid"/>
            <a:round/>
            <a:headEnd type="none" w="med" len="med"/>
            <a:tailEnd type="none" w="med" len="med"/>
          </a:ln>
          <a:effectLst/>
          <a:scene3d>
            <a:camera prst="orthographicFront"/>
            <a:lightRig rig="threePt" dir="t"/>
          </a:scene3d>
          <a:sp3d>
            <a:bevelT prst="relaxedInse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7" name="Text Box 10"/>
          <p:cNvSpPr txBox="1">
            <a:spLocks noChangeArrowheads="1"/>
          </p:cNvSpPr>
          <p:nvPr/>
        </p:nvSpPr>
        <p:spPr bwMode="auto">
          <a:xfrm>
            <a:off x="129365" y="6479330"/>
            <a:ext cx="8805532" cy="369332"/>
          </a:xfrm>
          <a:prstGeom prst="rect">
            <a:avLst/>
          </a:prstGeom>
          <a:noFill/>
          <a:ln w="9525">
            <a:noFill/>
            <a:miter lim="800000"/>
            <a:headEnd/>
            <a:tailEnd/>
          </a:ln>
          <a:effectLst/>
        </p:spPr>
        <p:txBody>
          <a:bodyPr wrap="square">
            <a:spAutoFit/>
          </a:bodyPr>
          <a:lstStyle/>
          <a:p>
            <a:pPr algn="ctr">
              <a:spcBef>
                <a:spcPct val="50000"/>
              </a:spcBef>
            </a:pPr>
            <a:r>
              <a:rPr lang="en-US" sz="1800" b="1" dirty="0">
                <a:solidFill>
                  <a:schemeClr val="bg1"/>
                </a:solidFill>
                <a:latin typeface="Tahoma" pitchFamily="34" charset="0"/>
                <a:ea typeface="Tahoma" pitchFamily="34" charset="0"/>
                <a:cs typeface="Tahoma" pitchFamily="34" charset="0"/>
              </a:rPr>
              <a:t>L</a:t>
            </a:r>
            <a:r>
              <a:rPr lang="en-US" sz="1400" b="0" dirty="0">
                <a:solidFill>
                  <a:schemeClr val="bg1"/>
                </a:solidFill>
                <a:latin typeface="Tahoma" pitchFamily="34" charset="0"/>
                <a:ea typeface="Tahoma" pitchFamily="34" charset="0"/>
                <a:cs typeface="Tahoma" pitchFamily="34" charset="0"/>
              </a:rPr>
              <a:t>EADERSHIP</a:t>
            </a:r>
            <a:r>
              <a:rPr lang="en-US" sz="1400" b="1" baseline="0" dirty="0">
                <a:solidFill>
                  <a:schemeClr val="bg1"/>
                </a:solidFill>
                <a:latin typeface="Tahoma" pitchFamily="34" charset="0"/>
                <a:ea typeface="Tahoma" pitchFamily="34" charset="0"/>
                <a:cs typeface="Tahoma" pitchFamily="34" charset="0"/>
              </a:rPr>
              <a:t> </a:t>
            </a:r>
            <a:r>
              <a:rPr lang="en-US" sz="1800" b="1" baseline="0" dirty="0">
                <a:solidFill>
                  <a:schemeClr val="bg1"/>
                </a:solidFill>
                <a:latin typeface="Tahoma" pitchFamily="34" charset="0"/>
                <a:ea typeface="Tahoma" pitchFamily="34" charset="0"/>
                <a:cs typeface="Tahoma" pitchFamily="34" charset="0"/>
              </a:rPr>
              <a:t>E</a:t>
            </a:r>
            <a:r>
              <a:rPr lang="en-US" sz="1400" b="0" baseline="0" dirty="0">
                <a:solidFill>
                  <a:schemeClr val="bg1"/>
                </a:solidFill>
                <a:latin typeface="Tahoma" pitchFamily="34" charset="0"/>
                <a:ea typeface="Tahoma" pitchFamily="34" charset="0"/>
                <a:cs typeface="Tahoma" pitchFamily="34" charset="0"/>
              </a:rPr>
              <a:t>DUCATION</a:t>
            </a:r>
            <a:r>
              <a:rPr lang="en-US" sz="1400" b="1" baseline="0" dirty="0">
                <a:solidFill>
                  <a:schemeClr val="bg1"/>
                </a:solidFill>
                <a:latin typeface="Tahoma" pitchFamily="34" charset="0"/>
                <a:ea typeface="Tahoma" pitchFamily="34" charset="0"/>
                <a:cs typeface="Tahoma" pitchFamily="34" charset="0"/>
              </a:rPr>
              <a:t> </a:t>
            </a:r>
            <a:r>
              <a:rPr lang="en-US" sz="1800" b="1" baseline="0" dirty="0">
                <a:solidFill>
                  <a:schemeClr val="bg1"/>
                </a:solidFill>
                <a:latin typeface="Tahoma" pitchFamily="34" charset="0"/>
                <a:ea typeface="Tahoma" pitchFamily="34" charset="0"/>
                <a:cs typeface="Tahoma" pitchFamily="34" charset="0"/>
              </a:rPr>
              <a:t>A</a:t>
            </a:r>
            <a:r>
              <a:rPr lang="en-US" sz="1400" b="0" baseline="0" dirty="0">
                <a:solidFill>
                  <a:schemeClr val="bg1"/>
                </a:solidFill>
                <a:latin typeface="Tahoma" pitchFamily="34" charset="0"/>
                <a:ea typeface="Tahoma" pitchFamily="34" charset="0"/>
                <a:cs typeface="Tahoma" pitchFamily="34" charset="0"/>
              </a:rPr>
              <a:t>ND</a:t>
            </a:r>
            <a:r>
              <a:rPr lang="en-US" sz="1400" b="1" baseline="0" dirty="0">
                <a:solidFill>
                  <a:schemeClr val="bg1"/>
                </a:solidFill>
                <a:latin typeface="Tahoma" pitchFamily="34" charset="0"/>
                <a:ea typeface="Tahoma" pitchFamily="34" charset="0"/>
                <a:cs typeface="Tahoma" pitchFamily="34" charset="0"/>
              </a:rPr>
              <a:t> </a:t>
            </a:r>
            <a:r>
              <a:rPr lang="en-US" sz="1800" b="1" baseline="0" dirty="0">
                <a:solidFill>
                  <a:schemeClr val="bg1"/>
                </a:solidFill>
                <a:latin typeface="Tahoma" pitchFamily="34" charset="0"/>
                <a:ea typeface="Tahoma" pitchFamily="34" charset="0"/>
                <a:cs typeface="Tahoma" pitchFamily="34" charset="0"/>
              </a:rPr>
              <a:t>D</a:t>
            </a:r>
            <a:r>
              <a:rPr lang="en-US" sz="1400" b="0" baseline="0" dirty="0">
                <a:solidFill>
                  <a:schemeClr val="bg1"/>
                </a:solidFill>
                <a:latin typeface="Tahoma" pitchFamily="34" charset="0"/>
                <a:ea typeface="Tahoma" pitchFamily="34" charset="0"/>
                <a:cs typeface="Tahoma" pitchFamily="34" charset="0"/>
              </a:rPr>
              <a:t>EVELOPMENT</a:t>
            </a:r>
            <a:endParaRPr lang="en-US" sz="1400" b="0" dirty="0">
              <a:solidFill>
                <a:schemeClr val="bg1"/>
              </a:solidFill>
              <a:latin typeface="Tahoma" pitchFamily="34" charset="0"/>
              <a:ea typeface="Tahoma" pitchFamily="34" charset="0"/>
              <a:cs typeface="Tahoma" pitchFamily="34" charset="0"/>
            </a:endParaRPr>
          </a:p>
        </p:txBody>
      </p:sp>
      <p:pic>
        <p:nvPicPr>
          <p:cNvPr id="51" name="Picture 50" descr="AmerLegion%20color%20Emblem - Copy.png"/>
          <p:cNvPicPr>
            <a:picLocks noChangeAspect="1"/>
          </p:cNvPicPr>
          <p:nvPr/>
        </p:nvPicPr>
        <p:blipFill>
          <a:blip r:embed="rId18" cstate="print"/>
          <a:stretch>
            <a:fillRect/>
          </a:stretch>
        </p:blipFill>
        <p:spPr>
          <a:xfrm>
            <a:off x="296576" y="304800"/>
            <a:ext cx="1075024" cy="1143000"/>
          </a:xfrm>
          <a:prstGeom prst="rect">
            <a:avLst/>
          </a:prstGeom>
        </p:spPr>
      </p:pic>
      <p:grpSp>
        <p:nvGrpSpPr>
          <p:cNvPr id="2" name="Group 10"/>
          <p:cNvGrpSpPr/>
          <p:nvPr/>
        </p:nvGrpSpPr>
        <p:grpSpPr>
          <a:xfrm>
            <a:off x="1295400" y="1246910"/>
            <a:ext cx="7132320" cy="110835"/>
            <a:chOff x="1295400" y="1246910"/>
            <a:chExt cx="7132320" cy="110835"/>
          </a:xfrm>
        </p:grpSpPr>
        <p:sp>
          <p:nvSpPr>
            <p:cNvPr id="73740" name="Line 12"/>
            <p:cNvSpPr>
              <a:spLocks noChangeShapeType="1"/>
            </p:cNvSpPr>
            <p:nvPr/>
          </p:nvSpPr>
          <p:spPr bwMode="auto">
            <a:xfrm>
              <a:off x="1295400" y="1246910"/>
              <a:ext cx="7132320" cy="0"/>
            </a:xfrm>
            <a:prstGeom prst="line">
              <a:avLst/>
            </a:prstGeom>
            <a:noFill/>
            <a:ln w="57150" cap="rnd">
              <a:solidFill>
                <a:srgbClr val="C00000"/>
              </a:solidFill>
              <a:round/>
              <a:headEnd/>
              <a:tailEnd/>
            </a:ln>
            <a:effectLst/>
          </p:spPr>
          <p:txBody>
            <a:bodyPr wrap="none" anchor="ctr"/>
            <a:lstStyle/>
            <a:p>
              <a:endParaRPr lang="en-US" dirty="0"/>
            </a:p>
          </p:txBody>
        </p:sp>
        <p:sp>
          <p:nvSpPr>
            <p:cNvPr id="8" name="Line 12"/>
            <p:cNvSpPr>
              <a:spLocks noChangeShapeType="1"/>
            </p:cNvSpPr>
            <p:nvPr userDrawn="1"/>
          </p:nvSpPr>
          <p:spPr bwMode="auto">
            <a:xfrm>
              <a:off x="1295400" y="1309255"/>
              <a:ext cx="7132320" cy="0"/>
            </a:xfrm>
            <a:prstGeom prst="line">
              <a:avLst/>
            </a:prstGeom>
            <a:noFill/>
            <a:ln w="57150" cap="rnd">
              <a:solidFill>
                <a:schemeClr val="bg1"/>
              </a:solidFill>
              <a:round/>
              <a:headEnd/>
              <a:tailEnd/>
            </a:ln>
            <a:effectLst/>
          </p:spPr>
          <p:txBody>
            <a:bodyPr wrap="none" anchor="ctr"/>
            <a:lstStyle/>
            <a:p>
              <a:endParaRPr lang="en-US" dirty="0"/>
            </a:p>
          </p:txBody>
        </p:sp>
        <p:sp>
          <p:nvSpPr>
            <p:cNvPr id="9" name="Line 12"/>
            <p:cNvSpPr>
              <a:spLocks noChangeShapeType="1"/>
            </p:cNvSpPr>
            <p:nvPr userDrawn="1"/>
          </p:nvSpPr>
          <p:spPr bwMode="auto">
            <a:xfrm>
              <a:off x="1295400" y="1357745"/>
              <a:ext cx="7132320" cy="0"/>
            </a:xfrm>
            <a:prstGeom prst="line">
              <a:avLst/>
            </a:prstGeom>
            <a:noFill/>
            <a:ln w="57150" cap="rnd">
              <a:solidFill>
                <a:srgbClr val="000099"/>
              </a:solidFill>
              <a:round/>
              <a:headEnd/>
              <a:tailEnd/>
            </a:ln>
            <a:effectLst/>
          </p:spPr>
          <p:txBody>
            <a:bodyPr wrap="none" anchor="ctr"/>
            <a:lstStyle/>
            <a:p>
              <a:endParaRPr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1.jpe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s>
</file>

<file path=ppt/slides/_rels/slide2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2.jpeg"/><Relationship Id="rId7" Type="http://schemas.openxmlformats.org/officeDocument/2006/relationships/image" Target="../media/image17.png"/><Relationship Id="rId12"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png"/><Relationship Id="rId10" Type="http://schemas.openxmlformats.org/officeDocument/2006/relationships/image" Target="../media/image13.png"/><Relationship Id="rId4" Type="http://schemas.openxmlformats.org/officeDocument/2006/relationships/image" Target="../media/image14.png"/><Relationship Id="rId9"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3.gi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p:spPr>
        <p:txBody>
          <a:bodyPr/>
          <a:lstStyle/>
          <a:p>
            <a:r>
              <a:rPr lang="en-US" dirty="0"/>
              <a:t>The American Legion Riders</a:t>
            </a:r>
          </a:p>
        </p:txBody>
      </p:sp>
      <p:sp>
        <p:nvSpPr>
          <p:cNvPr id="3" name="Subtitle 2"/>
          <p:cNvSpPr>
            <a:spLocks noGrp="1"/>
          </p:cNvSpPr>
          <p:nvPr>
            <p:ph type="subTitle" idx="1"/>
          </p:nvPr>
        </p:nvSpPr>
        <p:spPr/>
        <p:txBody>
          <a:bodyPr/>
          <a:lstStyle/>
          <a:p>
            <a:r>
              <a:rPr lang="en-US" sz="2400" b="1" i="1" dirty="0"/>
              <a:t>The American Legion</a:t>
            </a:r>
          </a:p>
          <a:p>
            <a:r>
              <a:rPr lang="en-US" sz="2400" b="1" i="1" dirty="0"/>
              <a:t>Department of Texas</a:t>
            </a:r>
          </a:p>
          <a:p>
            <a:r>
              <a:rPr lang="en-US" sz="2400" b="1" i="1" dirty="0"/>
              <a:t>Fall Conference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Accountability</a:t>
            </a:r>
          </a:p>
        </p:txBody>
      </p:sp>
      <p:sp>
        <p:nvSpPr>
          <p:cNvPr id="3" name="Content Placeholder 2"/>
          <p:cNvSpPr>
            <a:spLocks noGrp="1"/>
          </p:cNvSpPr>
          <p:nvPr>
            <p:ph idx="1"/>
          </p:nvPr>
        </p:nvSpPr>
        <p:spPr/>
        <p:txBody>
          <a:bodyPr/>
          <a:lstStyle/>
          <a:p>
            <a:r>
              <a:rPr lang="en-US" dirty="0"/>
              <a:t>ALL ALR chapters and groups must be affiliated with a hosting post or other recognized department body.</a:t>
            </a:r>
          </a:p>
          <a:p>
            <a:r>
              <a:rPr lang="en-US" dirty="0"/>
              <a:t>A CB&amp;L is not required; a simpler SOP or other document is sufficient.</a:t>
            </a:r>
          </a:p>
          <a:p>
            <a:r>
              <a:rPr lang="en-US" dirty="0"/>
              <a:t>Riders are a program of the post—not a separate organization.  </a:t>
            </a:r>
          </a:p>
          <a:p>
            <a:pPr lvl="2"/>
            <a:r>
              <a:rPr lang="en-US" dirty="0"/>
              <a:t>Riders enjoy the same tax-exempt status as the hosting organization.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Responsibilities</a:t>
            </a:r>
          </a:p>
        </p:txBody>
      </p:sp>
      <p:sp>
        <p:nvSpPr>
          <p:cNvPr id="3" name="Content Placeholder 2"/>
          <p:cNvSpPr>
            <a:spLocks noGrp="1"/>
          </p:cNvSpPr>
          <p:nvPr>
            <p:ph idx="1"/>
          </p:nvPr>
        </p:nvSpPr>
        <p:spPr/>
        <p:txBody>
          <a:bodyPr/>
          <a:lstStyle/>
          <a:p>
            <a:pPr>
              <a:buNone/>
            </a:pPr>
            <a:r>
              <a:rPr lang="en-US" b="1" dirty="0"/>
              <a:t>ALR officers are named by the hosting post.</a:t>
            </a:r>
          </a:p>
          <a:p>
            <a:pPr lvl="1"/>
            <a:r>
              <a:rPr lang="en-US" sz="2400" dirty="0"/>
              <a:t>Chapters are normally given the courtesy of holding elections.  Duly elected officers are then named or installed by the post.</a:t>
            </a:r>
          </a:p>
          <a:p>
            <a:pPr lvl="1"/>
            <a:r>
              <a:rPr lang="en-US" sz="2400" dirty="0"/>
              <a:t>ALR officers may be removed/changed at any time by the post commander, general membership, and/or executive committee.</a:t>
            </a:r>
          </a:p>
          <a:p>
            <a:pPr>
              <a:buNone/>
            </a:pPr>
            <a:r>
              <a:rPr lang="en-US" b="1" dirty="0"/>
              <a:t>ALR organizational documents, and any changes, must be approved by the post.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Responsibilities</a:t>
            </a:r>
          </a:p>
        </p:txBody>
      </p:sp>
      <p:sp>
        <p:nvSpPr>
          <p:cNvPr id="3" name="Content Placeholder 2"/>
          <p:cNvSpPr>
            <a:spLocks noGrp="1"/>
          </p:cNvSpPr>
          <p:nvPr>
            <p:ph idx="1"/>
          </p:nvPr>
        </p:nvSpPr>
        <p:spPr/>
        <p:txBody>
          <a:bodyPr/>
          <a:lstStyle/>
          <a:p>
            <a:pPr>
              <a:buNone/>
            </a:pPr>
            <a:r>
              <a:rPr lang="en-US" b="1" dirty="0"/>
              <a:t>ALR Finances:</a:t>
            </a:r>
          </a:p>
          <a:p>
            <a:pPr lvl="1"/>
            <a:r>
              <a:rPr lang="en-US" dirty="0"/>
              <a:t>	ALR may have a bank account.</a:t>
            </a:r>
          </a:p>
          <a:p>
            <a:pPr lvl="1"/>
            <a:r>
              <a:rPr lang="en-US" dirty="0"/>
              <a:t>	A post officer (usually the post treasurer) must be signatory on such an account.</a:t>
            </a:r>
          </a:p>
          <a:p>
            <a:pPr lvl="2"/>
            <a:r>
              <a:rPr lang="en-US" dirty="0"/>
              <a:t>Named on signature card at the bank.</a:t>
            </a:r>
          </a:p>
          <a:p>
            <a:pPr lvl="2"/>
            <a:r>
              <a:rPr lang="en-US" dirty="0"/>
              <a:t>Does not mean this person has authority to approve or disapprove expenditures.</a:t>
            </a:r>
          </a:p>
          <a:p>
            <a:pPr lvl="1"/>
            <a:r>
              <a:rPr lang="en-US" b="1" dirty="0"/>
              <a:t>Riders must render both a financial report and an activities report </a:t>
            </a:r>
            <a:r>
              <a:rPr lang="en-US" b="1" u="sng" dirty="0"/>
              <a:t>each month.</a:t>
            </a:r>
            <a:endParaRPr lang="en-US" b="1" dirty="0"/>
          </a:p>
          <a:p>
            <a:pPr lvl="1"/>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ALR National Committee</a:t>
            </a:r>
          </a:p>
        </p:txBody>
      </p:sp>
      <p:sp>
        <p:nvSpPr>
          <p:cNvPr id="3" name="Content Placeholder 2"/>
          <p:cNvSpPr>
            <a:spLocks noGrp="1"/>
          </p:cNvSpPr>
          <p:nvPr>
            <p:ph sz="half" idx="1"/>
          </p:nvPr>
        </p:nvSpPr>
        <p:spPr>
          <a:xfrm>
            <a:off x="685800" y="1828800"/>
            <a:ext cx="3886200" cy="3733800"/>
          </a:xfrm>
        </p:spPr>
        <p:txBody>
          <a:bodyPr/>
          <a:lstStyle/>
          <a:p>
            <a:pPr>
              <a:buNone/>
            </a:pPr>
            <a:r>
              <a:rPr lang="en-US" sz="2400" b="1" i="1" dirty="0"/>
              <a:t>The American Legion Riders National Liaison Committee to The Internal Affairs Commission.</a:t>
            </a:r>
          </a:p>
          <a:p>
            <a:pPr>
              <a:buNone/>
            </a:pPr>
            <a:endParaRPr lang="en-US" sz="2400" b="1" i="1" dirty="0"/>
          </a:p>
          <a:p>
            <a:r>
              <a:rPr lang="en-US" sz="2400" dirty="0"/>
              <a:t>Mark Clark, Chairman</a:t>
            </a:r>
          </a:p>
          <a:p>
            <a:r>
              <a:rPr lang="en-US" sz="2400" dirty="0"/>
              <a:t>Steve Ridenour,           Vice-Chairman</a:t>
            </a:r>
          </a:p>
        </p:txBody>
      </p:sp>
      <p:sp>
        <p:nvSpPr>
          <p:cNvPr id="4" name="Content Placeholder 3"/>
          <p:cNvSpPr>
            <a:spLocks noGrp="1"/>
          </p:cNvSpPr>
          <p:nvPr>
            <p:ph sz="half" idx="2"/>
          </p:nvPr>
        </p:nvSpPr>
        <p:spPr>
          <a:xfrm>
            <a:off x="4876800" y="1676400"/>
            <a:ext cx="3505200" cy="4648200"/>
          </a:xfrm>
        </p:spPr>
        <p:txBody>
          <a:bodyPr/>
          <a:lstStyle/>
          <a:p>
            <a:r>
              <a:rPr lang="en-US" dirty="0"/>
              <a:t>Roy Helms</a:t>
            </a:r>
          </a:p>
          <a:p>
            <a:r>
              <a:rPr lang="en-US" dirty="0"/>
              <a:t>Chad Woodburn</a:t>
            </a:r>
          </a:p>
          <a:p>
            <a:r>
              <a:rPr lang="en-US" dirty="0"/>
              <a:t>Andrew </a:t>
            </a:r>
            <a:r>
              <a:rPr lang="en-US" dirty="0" err="1"/>
              <a:t>Pajak</a:t>
            </a:r>
            <a:endParaRPr lang="en-US" dirty="0"/>
          </a:p>
          <a:p>
            <a:r>
              <a:rPr lang="en-US" dirty="0"/>
              <a:t>Jessie Horton</a:t>
            </a:r>
          </a:p>
          <a:p>
            <a:r>
              <a:rPr lang="en-US" dirty="0"/>
              <a:t>Ken Nadeau</a:t>
            </a:r>
          </a:p>
          <a:p>
            <a:r>
              <a:rPr lang="en-US" dirty="0"/>
              <a:t>Anthony </a:t>
            </a:r>
            <a:r>
              <a:rPr lang="en-US" dirty="0" err="1"/>
              <a:t>Berenotto</a:t>
            </a:r>
            <a:endParaRPr lang="en-US" dirty="0"/>
          </a:p>
          <a:p>
            <a:r>
              <a:rPr lang="en-US" dirty="0"/>
              <a:t>Jim Day</a:t>
            </a:r>
          </a:p>
          <a:p>
            <a:r>
              <a:rPr lang="en-US" dirty="0"/>
              <a:t>Jon </a:t>
            </a:r>
            <a:r>
              <a:rPr lang="en-US" dirty="0" err="1"/>
              <a:t>Hosfeld</a:t>
            </a:r>
            <a:endParaRPr lang="en-US"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B573E4A-6D0B-68DA-183E-8E6264C8BDC7}"/>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2000" t="13054" r="24000" b="9359"/>
          <a:stretch/>
        </p:blipFill>
        <p:spPr>
          <a:xfrm>
            <a:off x="181333" y="64169"/>
            <a:ext cx="8781333" cy="6829926"/>
          </a:xfrm>
        </p:spPr>
      </p:pic>
    </p:spTree>
    <p:extLst>
      <p:ext uri="{BB962C8B-B14F-4D97-AF65-F5344CB8AC3E}">
        <p14:creationId xmlns:p14="http://schemas.microsoft.com/office/powerpoint/2010/main" val="3582764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Best Practices</a:t>
            </a:r>
          </a:p>
        </p:txBody>
      </p:sp>
      <p:sp>
        <p:nvSpPr>
          <p:cNvPr id="5" name="Subtitle 4"/>
          <p:cNvSpPr>
            <a:spLocks noGrp="1"/>
          </p:cNvSpPr>
          <p:nvPr>
            <p:ph type="subTitle" idx="1"/>
          </p:nvPr>
        </p:nvSpPr>
        <p:spPr/>
        <p:txBody>
          <a:bodyPr/>
          <a:lstStyle/>
          <a:p>
            <a:r>
              <a:rPr lang="en-US" dirty="0"/>
              <a:t>Discussion</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American Legion Riders®</a:t>
            </a:r>
          </a:p>
        </p:txBody>
      </p:sp>
      <p:sp>
        <p:nvSpPr>
          <p:cNvPr id="3" name="Content Placeholder 2"/>
          <p:cNvSpPr>
            <a:spLocks noGrp="1"/>
          </p:cNvSpPr>
          <p:nvPr>
            <p:ph idx="1"/>
          </p:nvPr>
        </p:nvSpPr>
        <p:spPr/>
        <p:txBody>
          <a:bodyPr/>
          <a:lstStyle/>
          <a:p>
            <a:r>
              <a:rPr lang="en-US" dirty="0"/>
              <a:t>Logo, patch, and words </a:t>
            </a:r>
            <a:r>
              <a:rPr lang="en-US" b="1" i="1" dirty="0"/>
              <a:t>The American Legion Riders®</a:t>
            </a:r>
            <a:r>
              <a:rPr lang="en-US" dirty="0"/>
              <a:t> are registered service marks of </a:t>
            </a:r>
            <a:r>
              <a:rPr lang="en-US" b="1" i="1" dirty="0"/>
              <a:t>The American Legion®</a:t>
            </a:r>
          </a:p>
          <a:p>
            <a:r>
              <a:rPr lang="en-US" dirty="0"/>
              <a:t>“Legion Riders” is also considered by the courts to be protected from use by other groups to describe motorcycle programs.</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Patches</a:t>
            </a:r>
            <a:br>
              <a:rPr lang="en-US" dirty="0"/>
            </a:br>
            <a:endParaRPr lang="en-US" dirty="0"/>
          </a:p>
        </p:txBody>
      </p:sp>
      <p:pic>
        <p:nvPicPr>
          <p:cNvPr id="6" name="Content Placeholder 5" descr="Baseball.jpg"/>
          <p:cNvPicPr>
            <a:picLocks noGrp="1" noChangeAspect="1"/>
          </p:cNvPicPr>
          <p:nvPr>
            <p:ph sz="half" idx="2"/>
          </p:nvPr>
        </p:nvPicPr>
        <p:blipFill>
          <a:blip r:embed="rId3" cstate="print"/>
          <a:stretch>
            <a:fillRect/>
          </a:stretch>
        </p:blipFill>
        <p:spPr>
          <a:xfrm>
            <a:off x="5105400" y="2057399"/>
            <a:ext cx="2590800" cy="3561237"/>
          </a:xfrm>
        </p:spPr>
      </p:pic>
      <p:pic>
        <p:nvPicPr>
          <p:cNvPr id="8" name="Content Placeholder 7" descr="Rider Patch.jpg"/>
          <p:cNvPicPr>
            <a:picLocks noGrp="1" noChangeAspect="1"/>
          </p:cNvPicPr>
          <p:nvPr>
            <p:ph sz="half" idx="1"/>
          </p:nvPr>
        </p:nvPicPr>
        <p:blipFill>
          <a:blip r:embed="rId4" cstate="print"/>
          <a:stretch>
            <a:fillRect/>
          </a:stretch>
        </p:blipFill>
        <p:spPr>
          <a:xfrm>
            <a:off x="1295400" y="2249805"/>
            <a:ext cx="2819400" cy="3312795"/>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Patch Borders</a:t>
            </a:r>
          </a:p>
        </p:txBody>
      </p:sp>
      <p:pic>
        <p:nvPicPr>
          <p:cNvPr id="9" name="Picture 2"/>
          <p:cNvPicPr>
            <a:picLocks noGrp="1" noChangeAspect="1" noChangeArrowheads="1"/>
          </p:cNvPicPr>
          <p:nvPr>
            <p:ph sz="half" idx="2"/>
          </p:nvPr>
        </p:nvPicPr>
        <p:blipFill>
          <a:blip r:embed="rId3" cstate="print"/>
          <a:srcRect/>
          <a:stretch>
            <a:fillRect/>
          </a:stretch>
        </p:blipFill>
        <p:spPr bwMode="auto">
          <a:xfrm>
            <a:off x="4816553" y="1981200"/>
            <a:ext cx="2955847" cy="3501782"/>
          </a:xfrm>
          <a:prstGeom prst="rect">
            <a:avLst/>
          </a:prstGeom>
          <a:noFill/>
          <a:ln w="9525">
            <a:noFill/>
            <a:miter lim="800000"/>
            <a:headEnd/>
            <a:tailEnd/>
          </a:ln>
        </p:spPr>
      </p:pic>
      <p:pic>
        <p:nvPicPr>
          <p:cNvPr id="15" name="Content Placeholder 14" descr="legionridersbwbig.jpg"/>
          <p:cNvPicPr>
            <a:picLocks noGrp="1" noChangeAspect="1"/>
          </p:cNvPicPr>
          <p:nvPr>
            <p:ph sz="half" idx="1"/>
          </p:nvPr>
        </p:nvPicPr>
        <p:blipFill>
          <a:blip r:embed="rId4" cstate="print"/>
          <a:stretch>
            <a:fillRect/>
          </a:stretch>
        </p:blipFill>
        <p:spPr>
          <a:xfrm>
            <a:off x="1295400" y="2057400"/>
            <a:ext cx="2788209" cy="3033712"/>
          </a:xfrm>
        </p:spPr>
      </p:pic>
      <p:sp>
        <p:nvSpPr>
          <p:cNvPr id="16" name="TextBox 15"/>
          <p:cNvSpPr txBox="1"/>
          <p:nvPr/>
        </p:nvSpPr>
        <p:spPr>
          <a:xfrm>
            <a:off x="1600200" y="5410200"/>
            <a:ext cx="5791200" cy="646331"/>
          </a:xfrm>
          <a:prstGeom prst="rect">
            <a:avLst/>
          </a:prstGeom>
          <a:noFill/>
        </p:spPr>
        <p:txBody>
          <a:bodyPr wrap="square" rtlCol="0">
            <a:spAutoFit/>
          </a:bodyPr>
          <a:lstStyle/>
          <a:p>
            <a:pPr algn="ctr"/>
            <a:r>
              <a:rPr lang="en-US" b="1" dirty="0"/>
              <a:t>Notice the border on the American Legion Baseball® emblem…since removed.</a:t>
            </a:r>
          </a:p>
        </p:txBody>
      </p:sp>
      <p:cxnSp>
        <p:nvCxnSpPr>
          <p:cNvPr id="18" name="Straight Arrow Connector 17"/>
          <p:cNvCxnSpPr/>
          <p:nvPr/>
        </p:nvCxnSpPr>
        <p:spPr bwMode="auto">
          <a:xfrm flipV="1">
            <a:off x="4191000" y="5029200"/>
            <a:ext cx="1143000" cy="381000"/>
          </a:xfrm>
          <a:prstGeom prst="straightConnector1">
            <a:avLst/>
          </a:prstGeom>
          <a:ln w="38100">
            <a:solidFill>
              <a:srgbClr val="0070C0"/>
            </a:solidFill>
            <a:headEnd type="none" w="med" len="med"/>
            <a:tailEnd type="arrow"/>
          </a:ln>
          <a:effectLst>
            <a:outerShdw blurRad="152400" dist="317500" dir="5400000" sx="90000" sy="-19000" rotWithShape="0">
              <a:prstClr val="black">
                <a:alpha val="15000"/>
              </a:prstClr>
            </a:outerShdw>
          </a:effectLst>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alrus.gif"/>
          <p:cNvPicPr>
            <a:picLocks noChangeAspect="1"/>
          </p:cNvPicPr>
          <p:nvPr/>
        </p:nvPicPr>
        <p:blipFill>
          <a:blip r:embed="rId3" cstate="print"/>
          <a:stretch>
            <a:fillRect/>
          </a:stretch>
        </p:blipFill>
        <p:spPr>
          <a:xfrm rot="21006789">
            <a:off x="2729125" y="4319975"/>
            <a:ext cx="1654033" cy="1754278"/>
          </a:xfrm>
          <a:prstGeom prst="rect">
            <a:avLst/>
          </a:prstGeom>
        </p:spPr>
      </p:pic>
      <p:pic>
        <p:nvPicPr>
          <p:cNvPr id="6" name="Picture 5" descr="ALR Derby cover.JPG"/>
          <p:cNvPicPr>
            <a:picLocks noChangeAspect="1"/>
          </p:cNvPicPr>
          <p:nvPr/>
        </p:nvPicPr>
        <p:blipFill>
          <a:blip r:embed="rId4" cstate="print"/>
          <a:stretch>
            <a:fillRect/>
          </a:stretch>
        </p:blipFill>
        <p:spPr>
          <a:xfrm rot="607843">
            <a:off x="5488005" y="4061535"/>
            <a:ext cx="2165866" cy="1943091"/>
          </a:xfrm>
          <a:prstGeom prst="rect">
            <a:avLst/>
          </a:prstGeom>
        </p:spPr>
      </p:pic>
      <p:sp>
        <p:nvSpPr>
          <p:cNvPr id="2" name="Title 1"/>
          <p:cNvSpPr>
            <a:spLocks noGrp="1"/>
          </p:cNvSpPr>
          <p:nvPr>
            <p:ph type="title"/>
          </p:nvPr>
        </p:nvSpPr>
        <p:spPr/>
        <p:txBody>
          <a:bodyPr/>
          <a:lstStyle/>
          <a:p>
            <a:r>
              <a:rPr lang="en-US" dirty="0"/>
              <a:t>Permission</a:t>
            </a:r>
          </a:p>
        </p:txBody>
      </p:sp>
      <p:sp>
        <p:nvSpPr>
          <p:cNvPr id="3" name="Content Placeholder 2"/>
          <p:cNvSpPr>
            <a:spLocks noGrp="1"/>
          </p:cNvSpPr>
          <p:nvPr>
            <p:ph sz="half" idx="1"/>
          </p:nvPr>
        </p:nvSpPr>
        <p:spPr>
          <a:xfrm>
            <a:off x="762000" y="1524000"/>
            <a:ext cx="3429000" cy="4114800"/>
          </a:xfrm>
        </p:spPr>
        <p:txBody>
          <a:bodyPr/>
          <a:lstStyle/>
          <a:p>
            <a:pPr>
              <a:buNone/>
            </a:pPr>
            <a:r>
              <a:rPr lang="en-US" dirty="0"/>
              <a:t>Permission to use the emblems or word marks will be granted by the National Adjutant for any legitimate purpose.</a:t>
            </a:r>
          </a:p>
          <a:p>
            <a:pPr>
              <a:buNone/>
            </a:pPr>
            <a:endParaRPr lang="en-US" dirty="0"/>
          </a:p>
          <a:p>
            <a:endParaRPr lang="en-US" dirty="0"/>
          </a:p>
        </p:txBody>
      </p:sp>
      <p:sp>
        <p:nvSpPr>
          <p:cNvPr id="4" name="Content Placeholder 3"/>
          <p:cNvSpPr>
            <a:spLocks noGrp="1"/>
          </p:cNvSpPr>
          <p:nvPr>
            <p:ph sz="half" idx="2"/>
          </p:nvPr>
        </p:nvSpPr>
        <p:spPr>
          <a:xfrm>
            <a:off x="4343400" y="1447800"/>
            <a:ext cx="4267200" cy="4343400"/>
          </a:xfrm>
        </p:spPr>
        <p:txBody>
          <a:bodyPr/>
          <a:lstStyle/>
          <a:p>
            <a:r>
              <a:rPr lang="en-US" sz="2400" dirty="0"/>
              <a:t>Clothing</a:t>
            </a:r>
          </a:p>
          <a:p>
            <a:r>
              <a:rPr lang="en-US" sz="2400" dirty="0"/>
              <a:t>Jewelry</a:t>
            </a:r>
          </a:p>
          <a:p>
            <a:r>
              <a:rPr lang="en-US" sz="2400" dirty="0"/>
              <a:t>Specialty items (derby covers)</a:t>
            </a:r>
          </a:p>
          <a:p>
            <a:r>
              <a:rPr lang="en-US" sz="2400" dirty="0"/>
              <a:t>Key chains</a:t>
            </a:r>
          </a:p>
          <a:p>
            <a:r>
              <a:rPr lang="en-US" sz="2400" dirty="0"/>
              <a:t>Wallets</a:t>
            </a:r>
          </a:p>
          <a:p>
            <a:r>
              <a:rPr lang="en-US" sz="2400" dirty="0"/>
              <a:t>Fundraising items</a:t>
            </a:r>
            <a:br>
              <a:rPr lang="en-US" sz="2400" dirty="0"/>
            </a:b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7772400" cy="917575"/>
          </a:xfrm>
        </p:spPr>
        <p:txBody>
          <a:bodyPr/>
          <a:lstStyle/>
          <a:p>
            <a:r>
              <a:rPr lang="en-US" dirty="0"/>
              <a:t>The American Legion Riders</a:t>
            </a:r>
          </a:p>
        </p:txBody>
      </p:sp>
      <p:sp>
        <p:nvSpPr>
          <p:cNvPr id="3" name="Subtitle 2"/>
          <p:cNvSpPr>
            <a:spLocks noGrp="1"/>
          </p:cNvSpPr>
          <p:nvPr>
            <p:ph type="subTitle" idx="1"/>
          </p:nvPr>
        </p:nvSpPr>
        <p:spPr>
          <a:xfrm>
            <a:off x="1524000" y="2895600"/>
            <a:ext cx="6553200" cy="45719"/>
          </a:xfrm>
        </p:spPr>
        <p:txBody>
          <a:bodyPr>
            <a:noAutofit/>
          </a:bodyPr>
          <a:lstStyle/>
          <a:p>
            <a:endParaRPr lang="en-US" dirty="0"/>
          </a:p>
        </p:txBody>
      </p:sp>
      <p:pic>
        <p:nvPicPr>
          <p:cNvPr id="5" name="Picture 4" descr="Stylized ALR Black-over-Bronze.eps"/>
          <p:cNvPicPr>
            <a:picLocks noChangeAspect="1"/>
          </p:cNvPicPr>
          <p:nvPr/>
        </p:nvPicPr>
        <p:blipFill>
          <a:blip r:embed="rId3" cstate="print"/>
          <a:stretch>
            <a:fillRect/>
          </a:stretch>
        </p:blipFill>
        <p:spPr>
          <a:xfrm>
            <a:off x="2971800" y="3962400"/>
            <a:ext cx="3114675" cy="19335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Penalties</a:t>
            </a:r>
          </a:p>
        </p:txBody>
      </p:sp>
      <p:sp>
        <p:nvSpPr>
          <p:cNvPr id="3" name="Content Placeholder 2"/>
          <p:cNvSpPr>
            <a:spLocks noGrp="1"/>
          </p:cNvSpPr>
          <p:nvPr>
            <p:ph idx="1"/>
          </p:nvPr>
        </p:nvSpPr>
        <p:spPr/>
        <p:txBody>
          <a:bodyPr/>
          <a:lstStyle/>
          <a:p>
            <a:r>
              <a:rPr lang="en-US" dirty="0"/>
              <a:t>Congress gives The American Legion “sole and exclusive right…” </a:t>
            </a:r>
            <a:r>
              <a:rPr lang="en-US" sz="2400" dirty="0"/>
              <a:t>Title 36, Sect. 48, United States Code</a:t>
            </a:r>
            <a:endParaRPr lang="en-US" dirty="0"/>
          </a:p>
          <a:p>
            <a:r>
              <a:rPr lang="en-US" dirty="0"/>
              <a:t>“Whoever manufactures, sells, or purchases for resell…any article of merchandise bearing the…emblem…of a veteran’s organization…shall be fined…or imprisoned not more than 6 months, or both.  </a:t>
            </a:r>
            <a:r>
              <a:rPr lang="en-US" sz="2400" dirty="0"/>
              <a:t>Title 18, Sect. 705 U.S.C.</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7162800" cy="1143000"/>
          </a:xfrm>
        </p:spPr>
        <p:txBody>
          <a:bodyPr>
            <a:normAutofit fontScale="90000"/>
          </a:bodyPr>
          <a:lstStyle/>
          <a:p>
            <a:pPr algn="l"/>
            <a:r>
              <a:rPr lang="en-US" dirty="0"/>
              <a:t>             Improper Logos  </a:t>
            </a:r>
            <a:br>
              <a:rPr lang="en-US" dirty="0"/>
            </a:br>
            <a:endParaRPr lang="en-US" dirty="0"/>
          </a:p>
        </p:txBody>
      </p:sp>
      <p:sp>
        <p:nvSpPr>
          <p:cNvPr id="3" name="Content Placeholder 2"/>
          <p:cNvSpPr>
            <a:spLocks noGrp="1"/>
          </p:cNvSpPr>
          <p:nvPr>
            <p:ph idx="1"/>
          </p:nvPr>
        </p:nvSpPr>
        <p:spPr>
          <a:xfrm>
            <a:off x="685800" y="1447800"/>
            <a:ext cx="7772400" cy="4648200"/>
          </a:xfrm>
        </p:spPr>
        <p:txBody>
          <a:bodyPr/>
          <a:lstStyle/>
          <a:p>
            <a:pPr>
              <a:buNone/>
            </a:pPr>
            <a:endParaRPr lang="en-US" dirty="0"/>
          </a:p>
          <a:p>
            <a:endParaRPr lang="en-US" dirty="0"/>
          </a:p>
        </p:txBody>
      </p:sp>
      <p:pic>
        <p:nvPicPr>
          <p:cNvPr id="4" name="Picture 3" descr="Wrong patch CT.jpg"/>
          <p:cNvPicPr>
            <a:picLocks noChangeAspect="1"/>
          </p:cNvPicPr>
          <p:nvPr/>
        </p:nvPicPr>
        <p:blipFill>
          <a:blip r:embed="rId3" cstate="print"/>
          <a:stretch>
            <a:fillRect/>
          </a:stretch>
        </p:blipFill>
        <p:spPr>
          <a:xfrm rot="21158287">
            <a:off x="1163281" y="2115122"/>
            <a:ext cx="2196290" cy="1647218"/>
          </a:xfrm>
          <a:prstGeom prst="rect">
            <a:avLst/>
          </a:prstGeom>
        </p:spPr>
      </p:pic>
      <p:pic>
        <p:nvPicPr>
          <p:cNvPr id="5" name="Picture 4" descr="ALR Logo Virginia 146.bmp"/>
          <p:cNvPicPr>
            <a:picLocks noChangeAspect="1"/>
          </p:cNvPicPr>
          <p:nvPr/>
        </p:nvPicPr>
        <p:blipFill>
          <a:blip r:embed="rId4" cstate="print"/>
          <a:stretch>
            <a:fillRect/>
          </a:stretch>
        </p:blipFill>
        <p:spPr>
          <a:xfrm rot="21311115">
            <a:off x="3564670" y="1890743"/>
            <a:ext cx="1538265" cy="1481712"/>
          </a:xfrm>
          <a:prstGeom prst="rect">
            <a:avLst/>
          </a:prstGeom>
        </p:spPr>
      </p:pic>
      <p:pic>
        <p:nvPicPr>
          <p:cNvPr id="6" name="Picture 5" descr="Improper Logo CA.bmp"/>
          <p:cNvPicPr>
            <a:picLocks noChangeAspect="1"/>
          </p:cNvPicPr>
          <p:nvPr/>
        </p:nvPicPr>
        <p:blipFill>
          <a:blip r:embed="rId5" cstate="print"/>
          <a:stretch>
            <a:fillRect/>
          </a:stretch>
        </p:blipFill>
        <p:spPr>
          <a:xfrm rot="360447">
            <a:off x="7168568" y="1833810"/>
            <a:ext cx="1638627" cy="1652397"/>
          </a:xfrm>
          <a:prstGeom prst="rect">
            <a:avLst/>
          </a:prstGeom>
        </p:spPr>
      </p:pic>
      <p:pic>
        <p:nvPicPr>
          <p:cNvPr id="7" name="Picture 6" descr="Improper Logo NM.bmp"/>
          <p:cNvPicPr>
            <a:picLocks noChangeAspect="1"/>
          </p:cNvPicPr>
          <p:nvPr/>
        </p:nvPicPr>
        <p:blipFill>
          <a:blip r:embed="rId6" cstate="print"/>
          <a:stretch>
            <a:fillRect/>
          </a:stretch>
        </p:blipFill>
        <p:spPr>
          <a:xfrm rot="21426505">
            <a:off x="5297921" y="1637742"/>
            <a:ext cx="1529489" cy="1629239"/>
          </a:xfrm>
          <a:prstGeom prst="rect">
            <a:avLst/>
          </a:prstGeom>
        </p:spPr>
      </p:pic>
      <p:pic>
        <p:nvPicPr>
          <p:cNvPr id="11" name="Picture 10" descr="NM Post One LegionPatch-Main.jpg"/>
          <p:cNvPicPr>
            <a:picLocks noChangeAspect="1"/>
          </p:cNvPicPr>
          <p:nvPr/>
        </p:nvPicPr>
        <p:blipFill>
          <a:blip r:embed="rId7" cstate="print"/>
          <a:stretch>
            <a:fillRect/>
          </a:stretch>
        </p:blipFill>
        <p:spPr>
          <a:xfrm rot="700941">
            <a:off x="5067885" y="3812909"/>
            <a:ext cx="1791970" cy="2370627"/>
          </a:xfrm>
          <a:prstGeom prst="rect">
            <a:avLst/>
          </a:prstGeom>
        </p:spPr>
      </p:pic>
      <p:pic>
        <p:nvPicPr>
          <p:cNvPr id="13" name="Picture 12" descr="Improper Logo Undetermined.bmp"/>
          <p:cNvPicPr>
            <a:picLocks noChangeAspect="1"/>
          </p:cNvPicPr>
          <p:nvPr/>
        </p:nvPicPr>
        <p:blipFill>
          <a:blip r:embed="rId8" cstate="print"/>
          <a:stretch>
            <a:fillRect/>
          </a:stretch>
        </p:blipFill>
        <p:spPr>
          <a:xfrm rot="664846">
            <a:off x="248437" y="1616681"/>
            <a:ext cx="1071495" cy="1103321"/>
          </a:xfrm>
          <a:prstGeom prst="rect">
            <a:avLst/>
          </a:prstGeom>
        </p:spPr>
      </p:pic>
      <p:pic>
        <p:nvPicPr>
          <p:cNvPr id="12" name="Picture 11" descr="Do not enter.jpg"/>
          <p:cNvPicPr>
            <a:picLocks noChangeAspect="1"/>
          </p:cNvPicPr>
          <p:nvPr/>
        </p:nvPicPr>
        <p:blipFill>
          <a:blip r:embed="rId9" cstate="print"/>
          <a:stretch>
            <a:fillRect/>
          </a:stretch>
        </p:blipFill>
        <p:spPr>
          <a:xfrm>
            <a:off x="6705600" y="304800"/>
            <a:ext cx="914400" cy="914400"/>
          </a:xfrm>
          <a:prstGeom prst="rect">
            <a:avLst/>
          </a:prstGeom>
          <a:noFill/>
          <a:effectLst>
            <a:outerShdw blurRad="50800" dist="50800" dir="5400000" sx="130000" sy="130000" algn="ctr" rotWithShape="0">
              <a:schemeClr val="bg1">
                <a:alpha val="0"/>
              </a:schemeClr>
            </a:outerShdw>
          </a:effectLst>
        </p:spPr>
      </p:pic>
      <p:pic>
        <p:nvPicPr>
          <p:cNvPr id="14" name="Picture 13" descr="Do not enter.jpg"/>
          <p:cNvPicPr>
            <a:picLocks noChangeAspect="1"/>
          </p:cNvPicPr>
          <p:nvPr/>
        </p:nvPicPr>
        <p:blipFill>
          <a:blip r:embed="rId9" cstate="print"/>
          <a:stretch>
            <a:fillRect/>
          </a:stretch>
        </p:blipFill>
        <p:spPr>
          <a:xfrm>
            <a:off x="1676400" y="304800"/>
            <a:ext cx="914400" cy="914400"/>
          </a:xfrm>
          <a:prstGeom prst="rect">
            <a:avLst/>
          </a:prstGeom>
          <a:noFill/>
          <a:effectLst>
            <a:outerShdw blurRad="50800" dist="50800" dir="5400000" sx="130000" sy="130000" algn="ctr" rotWithShape="0">
              <a:schemeClr val="bg1">
                <a:alpha val="0"/>
              </a:schemeClr>
            </a:outerShdw>
          </a:effectLst>
        </p:spPr>
      </p:pic>
      <p:pic>
        <p:nvPicPr>
          <p:cNvPr id="15" name="Picture 14" descr="Improper Michigan logo.jpg"/>
          <p:cNvPicPr>
            <a:picLocks noChangeAspect="1"/>
          </p:cNvPicPr>
          <p:nvPr/>
        </p:nvPicPr>
        <p:blipFill>
          <a:blip r:embed="rId10" cstate="print"/>
          <a:stretch>
            <a:fillRect/>
          </a:stretch>
        </p:blipFill>
        <p:spPr>
          <a:xfrm rot="21375891">
            <a:off x="7105325" y="4406611"/>
            <a:ext cx="1990739" cy="1536602"/>
          </a:xfrm>
          <a:prstGeom prst="rect">
            <a:avLst/>
          </a:prstGeom>
        </p:spPr>
      </p:pic>
      <p:pic>
        <p:nvPicPr>
          <p:cNvPr id="1027" name="Picture 3" descr="P:\My Documents\My Pictures\Improper FL patch.jpg"/>
          <p:cNvPicPr>
            <a:picLocks noChangeAspect="1" noChangeArrowheads="1"/>
          </p:cNvPicPr>
          <p:nvPr/>
        </p:nvPicPr>
        <p:blipFill>
          <a:blip r:embed="rId11" cstate="print"/>
          <a:srcRect/>
          <a:stretch>
            <a:fillRect/>
          </a:stretch>
        </p:blipFill>
        <p:spPr bwMode="auto">
          <a:xfrm>
            <a:off x="2667000" y="4038600"/>
            <a:ext cx="1709737" cy="1960563"/>
          </a:xfrm>
          <a:prstGeom prst="rect">
            <a:avLst/>
          </a:prstGeom>
          <a:noFill/>
        </p:spPr>
      </p:pic>
      <p:pic>
        <p:nvPicPr>
          <p:cNvPr id="1026" name="Picture 2" descr="P:\My Documents\My Pictures\Bad Patch.jpg"/>
          <p:cNvPicPr>
            <a:picLocks noChangeAspect="1" noChangeArrowheads="1"/>
          </p:cNvPicPr>
          <p:nvPr/>
        </p:nvPicPr>
        <p:blipFill>
          <a:blip r:embed="rId12" cstate="print"/>
          <a:srcRect/>
          <a:stretch>
            <a:fillRect/>
          </a:stretch>
        </p:blipFill>
        <p:spPr bwMode="auto">
          <a:xfrm>
            <a:off x="381000" y="4114800"/>
            <a:ext cx="1894475"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1026"/>
                                        </p:tgtEl>
                                      </p:cBhvr>
                                      <p:by x="150000" y="150000"/>
                                    </p:animScale>
                                  </p:childTnLst>
                                </p:cTn>
                              </p:par>
                              <p:par>
                                <p:cTn id="7" presetID="56" presetClass="path" presetSubtype="0" accel="50000" decel="50000" fill="hold" nodeType="withEffect">
                                  <p:stCondLst>
                                    <p:cond delay="0"/>
                                  </p:stCondLst>
                                  <p:childTnLst>
                                    <p:animMotion origin="layout" path="M -0.02014 0.0222 L 0.32639 -0.22762 " pathEditMode="relative" rAng="0" ptsTypes="AA">
                                      <p:cBhvr>
                                        <p:cTn id="8" dur="1000" fill="hold"/>
                                        <p:tgtEl>
                                          <p:spTgt spid="1026"/>
                                        </p:tgtEl>
                                        <p:attrNameLst>
                                          <p:attrName>ppt_x</p:attrName>
                                          <p:attrName>ppt_y</p:attrName>
                                        </p:attrNameLst>
                                      </p:cBhvr>
                                      <p:rCtr x="1730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7162800" cy="1143000"/>
          </a:xfrm>
        </p:spPr>
        <p:txBody>
          <a:bodyPr>
            <a:normAutofit fontScale="90000"/>
          </a:bodyPr>
          <a:lstStyle/>
          <a:p>
            <a:pPr algn="l"/>
            <a:r>
              <a:rPr lang="en-US" dirty="0"/>
              <a:t>             Improper Logos  </a:t>
            </a:r>
            <a:br>
              <a:rPr lang="en-US" dirty="0"/>
            </a:br>
            <a:endParaRPr lang="en-US" dirty="0"/>
          </a:p>
        </p:txBody>
      </p:sp>
      <p:sp>
        <p:nvSpPr>
          <p:cNvPr id="3" name="Content Placeholder 2"/>
          <p:cNvSpPr>
            <a:spLocks noGrp="1"/>
          </p:cNvSpPr>
          <p:nvPr>
            <p:ph idx="1"/>
          </p:nvPr>
        </p:nvSpPr>
        <p:spPr>
          <a:xfrm>
            <a:off x="685800" y="1447800"/>
            <a:ext cx="7772400" cy="4648200"/>
          </a:xfrm>
        </p:spPr>
        <p:txBody>
          <a:bodyPr/>
          <a:lstStyle/>
          <a:p>
            <a:pPr>
              <a:buNone/>
            </a:pPr>
            <a:endParaRPr lang="en-US" dirty="0"/>
          </a:p>
          <a:p>
            <a:endParaRPr lang="en-US" dirty="0"/>
          </a:p>
        </p:txBody>
      </p:sp>
      <p:pic>
        <p:nvPicPr>
          <p:cNvPr id="4" name="Picture 3" descr="Wrong patch CT.jpg"/>
          <p:cNvPicPr>
            <a:picLocks noChangeAspect="1"/>
          </p:cNvPicPr>
          <p:nvPr/>
        </p:nvPicPr>
        <p:blipFill>
          <a:blip r:embed="rId3" cstate="print"/>
          <a:stretch>
            <a:fillRect/>
          </a:stretch>
        </p:blipFill>
        <p:spPr>
          <a:xfrm rot="21158287">
            <a:off x="1163281" y="2115122"/>
            <a:ext cx="2196290" cy="1647218"/>
          </a:xfrm>
          <a:prstGeom prst="rect">
            <a:avLst/>
          </a:prstGeom>
        </p:spPr>
      </p:pic>
      <p:pic>
        <p:nvPicPr>
          <p:cNvPr id="5" name="Picture 4" descr="ALR Logo Virginia 146.bmp"/>
          <p:cNvPicPr>
            <a:picLocks noChangeAspect="1"/>
          </p:cNvPicPr>
          <p:nvPr/>
        </p:nvPicPr>
        <p:blipFill>
          <a:blip r:embed="rId4" cstate="print"/>
          <a:stretch>
            <a:fillRect/>
          </a:stretch>
        </p:blipFill>
        <p:spPr>
          <a:xfrm rot="21311115">
            <a:off x="3564670" y="1890743"/>
            <a:ext cx="1538265" cy="1481712"/>
          </a:xfrm>
          <a:prstGeom prst="rect">
            <a:avLst/>
          </a:prstGeom>
        </p:spPr>
      </p:pic>
      <p:pic>
        <p:nvPicPr>
          <p:cNvPr id="6" name="Picture 5" descr="Improper Logo CA.bmp"/>
          <p:cNvPicPr>
            <a:picLocks noChangeAspect="1"/>
          </p:cNvPicPr>
          <p:nvPr/>
        </p:nvPicPr>
        <p:blipFill>
          <a:blip r:embed="rId5" cstate="print"/>
          <a:stretch>
            <a:fillRect/>
          </a:stretch>
        </p:blipFill>
        <p:spPr>
          <a:xfrm rot="360447">
            <a:off x="7168568" y="1833810"/>
            <a:ext cx="1638627" cy="1652397"/>
          </a:xfrm>
          <a:prstGeom prst="rect">
            <a:avLst/>
          </a:prstGeom>
        </p:spPr>
      </p:pic>
      <p:pic>
        <p:nvPicPr>
          <p:cNvPr id="7" name="Picture 6" descr="Improper Logo NM.bmp"/>
          <p:cNvPicPr>
            <a:picLocks noChangeAspect="1"/>
          </p:cNvPicPr>
          <p:nvPr/>
        </p:nvPicPr>
        <p:blipFill>
          <a:blip r:embed="rId6" cstate="print"/>
          <a:stretch>
            <a:fillRect/>
          </a:stretch>
        </p:blipFill>
        <p:spPr>
          <a:xfrm rot="21426505">
            <a:off x="5297921" y="1637742"/>
            <a:ext cx="1529489" cy="1629239"/>
          </a:xfrm>
          <a:prstGeom prst="rect">
            <a:avLst/>
          </a:prstGeom>
        </p:spPr>
      </p:pic>
      <p:pic>
        <p:nvPicPr>
          <p:cNvPr id="11" name="Picture 10" descr="NM Post One LegionPatch-Main.jpg"/>
          <p:cNvPicPr>
            <a:picLocks noChangeAspect="1"/>
          </p:cNvPicPr>
          <p:nvPr/>
        </p:nvPicPr>
        <p:blipFill>
          <a:blip r:embed="rId7" cstate="print"/>
          <a:stretch>
            <a:fillRect/>
          </a:stretch>
        </p:blipFill>
        <p:spPr>
          <a:xfrm rot="700941">
            <a:off x="5067885" y="3812909"/>
            <a:ext cx="1791970" cy="2370627"/>
          </a:xfrm>
          <a:prstGeom prst="rect">
            <a:avLst/>
          </a:prstGeom>
        </p:spPr>
      </p:pic>
      <p:pic>
        <p:nvPicPr>
          <p:cNvPr id="13" name="Picture 12" descr="Improper Logo Undetermined.bmp"/>
          <p:cNvPicPr>
            <a:picLocks noChangeAspect="1"/>
          </p:cNvPicPr>
          <p:nvPr/>
        </p:nvPicPr>
        <p:blipFill>
          <a:blip r:embed="rId8" cstate="print"/>
          <a:stretch>
            <a:fillRect/>
          </a:stretch>
        </p:blipFill>
        <p:spPr>
          <a:xfrm rot="664846">
            <a:off x="248437" y="1616681"/>
            <a:ext cx="1071495" cy="1103321"/>
          </a:xfrm>
          <a:prstGeom prst="rect">
            <a:avLst/>
          </a:prstGeom>
        </p:spPr>
      </p:pic>
      <p:pic>
        <p:nvPicPr>
          <p:cNvPr id="12" name="Picture 11" descr="Do not enter.jpg"/>
          <p:cNvPicPr>
            <a:picLocks noChangeAspect="1"/>
          </p:cNvPicPr>
          <p:nvPr/>
        </p:nvPicPr>
        <p:blipFill>
          <a:blip r:embed="rId9" cstate="print"/>
          <a:stretch>
            <a:fillRect/>
          </a:stretch>
        </p:blipFill>
        <p:spPr>
          <a:xfrm>
            <a:off x="6705600" y="304800"/>
            <a:ext cx="914400" cy="914400"/>
          </a:xfrm>
          <a:prstGeom prst="rect">
            <a:avLst/>
          </a:prstGeom>
          <a:noFill/>
          <a:effectLst>
            <a:outerShdw blurRad="50800" dist="50800" dir="5400000" sx="130000" sy="130000" algn="ctr" rotWithShape="0">
              <a:schemeClr val="bg1">
                <a:alpha val="0"/>
              </a:schemeClr>
            </a:outerShdw>
          </a:effectLst>
        </p:spPr>
      </p:pic>
      <p:pic>
        <p:nvPicPr>
          <p:cNvPr id="14" name="Picture 13" descr="Do not enter.jpg"/>
          <p:cNvPicPr>
            <a:picLocks noChangeAspect="1"/>
          </p:cNvPicPr>
          <p:nvPr/>
        </p:nvPicPr>
        <p:blipFill>
          <a:blip r:embed="rId9" cstate="print"/>
          <a:stretch>
            <a:fillRect/>
          </a:stretch>
        </p:blipFill>
        <p:spPr>
          <a:xfrm>
            <a:off x="1676400" y="304800"/>
            <a:ext cx="914400" cy="914400"/>
          </a:xfrm>
          <a:prstGeom prst="rect">
            <a:avLst/>
          </a:prstGeom>
          <a:noFill/>
          <a:effectLst>
            <a:outerShdw blurRad="50800" dist="50800" dir="5400000" sx="130000" sy="130000" algn="ctr" rotWithShape="0">
              <a:schemeClr val="bg1">
                <a:alpha val="0"/>
              </a:schemeClr>
            </a:outerShdw>
          </a:effectLst>
        </p:spPr>
      </p:pic>
      <p:pic>
        <p:nvPicPr>
          <p:cNvPr id="15" name="Picture 14" descr="Improper Michigan logo.jpg"/>
          <p:cNvPicPr>
            <a:picLocks noChangeAspect="1"/>
          </p:cNvPicPr>
          <p:nvPr/>
        </p:nvPicPr>
        <p:blipFill>
          <a:blip r:embed="rId10" cstate="print"/>
          <a:stretch>
            <a:fillRect/>
          </a:stretch>
        </p:blipFill>
        <p:spPr>
          <a:xfrm rot="21375891">
            <a:off x="7105325" y="4406611"/>
            <a:ext cx="1990739" cy="1536602"/>
          </a:xfrm>
          <a:prstGeom prst="rect">
            <a:avLst/>
          </a:prstGeom>
        </p:spPr>
      </p:pic>
      <p:pic>
        <p:nvPicPr>
          <p:cNvPr id="1026" name="Picture 2" descr="P:\My Documents\My Pictures\Bad Patch.jpg"/>
          <p:cNvPicPr>
            <a:picLocks noChangeAspect="1" noChangeArrowheads="1"/>
          </p:cNvPicPr>
          <p:nvPr/>
        </p:nvPicPr>
        <p:blipFill>
          <a:blip r:embed="rId11" cstate="print"/>
          <a:srcRect/>
          <a:stretch>
            <a:fillRect/>
          </a:stretch>
        </p:blipFill>
        <p:spPr bwMode="auto">
          <a:xfrm rot="455091">
            <a:off x="381000" y="4114800"/>
            <a:ext cx="1894475" cy="1905000"/>
          </a:xfrm>
          <a:prstGeom prst="rect">
            <a:avLst/>
          </a:prstGeom>
          <a:noFill/>
        </p:spPr>
      </p:pic>
      <p:pic>
        <p:nvPicPr>
          <p:cNvPr id="1027" name="Picture 3" descr="P:\My Documents\My Pictures\Improper FL patch.jpg"/>
          <p:cNvPicPr>
            <a:picLocks noChangeAspect="1" noChangeArrowheads="1"/>
          </p:cNvPicPr>
          <p:nvPr/>
        </p:nvPicPr>
        <p:blipFill>
          <a:blip r:embed="rId12" cstate="print"/>
          <a:srcRect/>
          <a:stretch>
            <a:fillRect/>
          </a:stretch>
        </p:blipFill>
        <p:spPr bwMode="auto">
          <a:xfrm>
            <a:off x="2626935" y="3969068"/>
            <a:ext cx="1709737" cy="19605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1027"/>
                                        </p:tgtEl>
                                      </p:cBhvr>
                                      <p:by x="235000" y="235000"/>
                                    </p:animScale>
                                  </p:childTnLst>
                                </p:cTn>
                              </p:par>
                              <p:par>
                                <p:cTn id="7" presetID="56" presetClass="path" presetSubtype="0" accel="50000" decel="50000" fill="hold" nodeType="withEffect">
                                  <p:stCondLst>
                                    <p:cond delay="0"/>
                                  </p:stCondLst>
                                  <p:childTnLst>
                                    <p:animMotion origin="layout" path="M 5.55556E-7 4.81841E-6 L 0.11493 -0.20935 " pathEditMode="relative" rAng="0" ptsTypes="AA">
                                      <p:cBhvr>
                                        <p:cTn id="8" dur="1000" fill="hold"/>
                                        <p:tgtEl>
                                          <p:spTgt spid="1027"/>
                                        </p:tgtEl>
                                        <p:attrNameLst>
                                          <p:attrName>ppt_x</p:attrName>
                                          <p:attrName>ppt_y</p:attrName>
                                        </p:attrNameLst>
                                      </p:cBhvr>
                                      <p:rCtr x="5700" y="-10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7162800" cy="1143000"/>
          </a:xfrm>
        </p:spPr>
        <p:txBody>
          <a:bodyPr>
            <a:normAutofit fontScale="90000"/>
          </a:bodyPr>
          <a:lstStyle/>
          <a:p>
            <a:pPr algn="l"/>
            <a:r>
              <a:rPr lang="en-US" dirty="0"/>
              <a:t>             Improper Logos  </a:t>
            </a:r>
            <a:br>
              <a:rPr lang="en-US" dirty="0"/>
            </a:br>
            <a:endParaRPr lang="en-US" dirty="0"/>
          </a:p>
        </p:txBody>
      </p:sp>
      <p:sp>
        <p:nvSpPr>
          <p:cNvPr id="3" name="Content Placeholder 2"/>
          <p:cNvSpPr>
            <a:spLocks noGrp="1"/>
          </p:cNvSpPr>
          <p:nvPr>
            <p:ph idx="1"/>
          </p:nvPr>
        </p:nvSpPr>
        <p:spPr>
          <a:xfrm>
            <a:off x="685800" y="1447800"/>
            <a:ext cx="7772400" cy="4648200"/>
          </a:xfrm>
        </p:spPr>
        <p:txBody>
          <a:bodyPr/>
          <a:lstStyle/>
          <a:p>
            <a:pPr>
              <a:buNone/>
            </a:pPr>
            <a:endParaRPr lang="en-US" dirty="0"/>
          </a:p>
          <a:p>
            <a:endParaRPr lang="en-US" dirty="0"/>
          </a:p>
        </p:txBody>
      </p:sp>
      <p:pic>
        <p:nvPicPr>
          <p:cNvPr id="4" name="Picture 3" descr="Wrong patch CT.jpg"/>
          <p:cNvPicPr>
            <a:picLocks noChangeAspect="1"/>
          </p:cNvPicPr>
          <p:nvPr/>
        </p:nvPicPr>
        <p:blipFill>
          <a:blip r:embed="rId3" cstate="print"/>
          <a:stretch>
            <a:fillRect/>
          </a:stretch>
        </p:blipFill>
        <p:spPr>
          <a:xfrm rot="21158287">
            <a:off x="1391882" y="2115123"/>
            <a:ext cx="2196290" cy="1647218"/>
          </a:xfrm>
          <a:prstGeom prst="rect">
            <a:avLst/>
          </a:prstGeom>
        </p:spPr>
      </p:pic>
      <p:pic>
        <p:nvPicPr>
          <p:cNvPr id="6" name="Picture 5" descr="Improper Logo CA.bmp"/>
          <p:cNvPicPr>
            <a:picLocks noChangeAspect="1"/>
          </p:cNvPicPr>
          <p:nvPr/>
        </p:nvPicPr>
        <p:blipFill>
          <a:blip r:embed="rId4" cstate="print"/>
          <a:stretch>
            <a:fillRect/>
          </a:stretch>
        </p:blipFill>
        <p:spPr>
          <a:xfrm rot="360447">
            <a:off x="7168568" y="1833810"/>
            <a:ext cx="1638627" cy="1652397"/>
          </a:xfrm>
          <a:prstGeom prst="rect">
            <a:avLst/>
          </a:prstGeom>
        </p:spPr>
      </p:pic>
      <p:pic>
        <p:nvPicPr>
          <p:cNvPr id="7" name="Picture 6" descr="Improper Logo NM.bmp"/>
          <p:cNvPicPr>
            <a:picLocks noChangeAspect="1"/>
          </p:cNvPicPr>
          <p:nvPr/>
        </p:nvPicPr>
        <p:blipFill>
          <a:blip r:embed="rId5" cstate="print"/>
          <a:stretch>
            <a:fillRect/>
          </a:stretch>
        </p:blipFill>
        <p:spPr>
          <a:xfrm rot="21426505">
            <a:off x="5297921" y="1637742"/>
            <a:ext cx="1529489" cy="1629239"/>
          </a:xfrm>
          <a:prstGeom prst="rect">
            <a:avLst/>
          </a:prstGeom>
        </p:spPr>
      </p:pic>
      <p:pic>
        <p:nvPicPr>
          <p:cNvPr id="11" name="Picture 10" descr="NM Post One LegionPatch-Main.jpg"/>
          <p:cNvPicPr>
            <a:picLocks noChangeAspect="1"/>
          </p:cNvPicPr>
          <p:nvPr/>
        </p:nvPicPr>
        <p:blipFill>
          <a:blip r:embed="rId6" cstate="print"/>
          <a:stretch>
            <a:fillRect/>
          </a:stretch>
        </p:blipFill>
        <p:spPr>
          <a:xfrm rot="700941">
            <a:off x="5067885" y="3812909"/>
            <a:ext cx="1791970" cy="2370627"/>
          </a:xfrm>
          <a:prstGeom prst="rect">
            <a:avLst/>
          </a:prstGeom>
        </p:spPr>
      </p:pic>
      <p:pic>
        <p:nvPicPr>
          <p:cNvPr id="13" name="Picture 12" descr="Improper Logo Undetermined.bmp"/>
          <p:cNvPicPr>
            <a:picLocks noChangeAspect="1"/>
          </p:cNvPicPr>
          <p:nvPr/>
        </p:nvPicPr>
        <p:blipFill>
          <a:blip r:embed="rId7" cstate="print"/>
          <a:stretch>
            <a:fillRect/>
          </a:stretch>
        </p:blipFill>
        <p:spPr>
          <a:xfrm rot="664846">
            <a:off x="248437" y="1616681"/>
            <a:ext cx="1071495" cy="1103321"/>
          </a:xfrm>
          <a:prstGeom prst="rect">
            <a:avLst/>
          </a:prstGeom>
        </p:spPr>
      </p:pic>
      <p:pic>
        <p:nvPicPr>
          <p:cNvPr id="12" name="Picture 11" descr="Do not enter.jpg"/>
          <p:cNvPicPr>
            <a:picLocks noChangeAspect="1"/>
          </p:cNvPicPr>
          <p:nvPr/>
        </p:nvPicPr>
        <p:blipFill>
          <a:blip r:embed="rId8" cstate="print"/>
          <a:stretch>
            <a:fillRect/>
          </a:stretch>
        </p:blipFill>
        <p:spPr>
          <a:xfrm>
            <a:off x="6705600" y="304800"/>
            <a:ext cx="914400" cy="914400"/>
          </a:xfrm>
          <a:prstGeom prst="rect">
            <a:avLst/>
          </a:prstGeom>
          <a:noFill/>
          <a:effectLst>
            <a:outerShdw blurRad="50800" dist="50800" dir="5400000" sx="130000" sy="130000" algn="ctr" rotWithShape="0">
              <a:schemeClr val="bg1">
                <a:alpha val="0"/>
              </a:schemeClr>
            </a:outerShdw>
          </a:effectLst>
        </p:spPr>
      </p:pic>
      <p:pic>
        <p:nvPicPr>
          <p:cNvPr id="14" name="Picture 13" descr="Do not enter.jpg"/>
          <p:cNvPicPr>
            <a:picLocks noChangeAspect="1"/>
          </p:cNvPicPr>
          <p:nvPr/>
        </p:nvPicPr>
        <p:blipFill>
          <a:blip r:embed="rId8" cstate="print"/>
          <a:stretch>
            <a:fillRect/>
          </a:stretch>
        </p:blipFill>
        <p:spPr>
          <a:xfrm>
            <a:off x="1676400" y="304800"/>
            <a:ext cx="914400" cy="914400"/>
          </a:xfrm>
          <a:prstGeom prst="rect">
            <a:avLst/>
          </a:prstGeom>
          <a:noFill/>
          <a:effectLst>
            <a:outerShdw blurRad="50800" dist="50800" dir="5400000" sx="130000" sy="130000" algn="ctr" rotWithShape="0">
              <a:schemeClr val="bg1">
                <a:alpha val="0"/>
              </a:schemeClr>
            </a:outerShdw>
          </a:effectLst>
        </p:spPr>
      </p:pic>
      <p:pic>
        <p:nvPicPr>
          <p:cNvPr id="1027" name="Picture 3" descr="P:\My Documents\My Pictures\Improper FL patch.jpg"/>
          <p:cNvPicPr>
            <a:picLocks noChangeAspect="1" noChangeArrowheads="1"/>
          </p:cNvPicPr>
          <p:nvPr/>
        </p:nvPicPr>
        <p:blipFill>
          <a:blip r:embed="rId9" cstate="print"/>
          <a:srcRect/>
          <a:stretch>
            <a:fillRect/>
          </a:stretch>
        </p:blipFill>
        <p:spPr bwMode="auto">
          <a:xfrm rot="20864976">
            <a:off x="2667000" y="4038600"/>
            <a:ext cx="1709737" cy="1960563"/>
          </a:xfrm>
          <a:prstGeom prst="rect">
            <a:avLst/>
          </a:prstGeom>
          <a:noFill/>
        </p:spPr>
      </p:pic>
      <p:pic>
        <p:nvPicPr>
          <p:cNvPr id="5" name="Picture 4" descr="ALR Logo Virginia 146.bmp"/>
          <p:cNvPicPr>
            <a:picLocks noChangeAspect="1"/>
          </p:cNvPicPr>
          <p:nvPr/>
        </p:nvPicPr>
        <p:blipFill>
          <a:blip r:embed="rId10" cstate="print"/>
          <a:stretch>
            <a:fillRect/>
          </a:stretch>
        </p:blipFill>
        <p:spPr>
          <a:xfrm rot="21311115">
            <a:off x="3564670" y="1890743"/>
            <a:ext cx="1538265" cy="1481712"/>
          </a:xfrm>
          <a:prstGeom prst="rect">
            <a:avLst/>
          </a:prstGeom>
        </p:spPr>
      </p:pic>
      <p:pic>
        <p:nvPicPr>
          <p:cNvPr id="1026" name="Picture 2" descr="P:\My Documents\My Pictures\Bad Patch.jpg"/>
          <p:cNvPicPr>
            <a:picLocks noChangeAspect="1" noChangeArrowheads="1"/>
          </p:cNvPicPr>
          <p:nvPr/>
        </p:nvPicPr>
        <p:blipFill>
          <a:blip r:embed="rId11" cstate="print"/>
          <a:srcRect/>
          <a:stretch>
            <a:fillRect/>
          </a:stretch>
        </p:blipFill>
        <p:spPr bwMode="auto">
          <a:xfrm>
            <a:off x="381000" y="4114800"/>
            <a:ext cx="1894475" cy="1905000"/>
          </a:xfrm>
          <a:prstGeom prst="rect">
            <a:avLst/>
          </a:prstGeom>
          <a:noFill/>
        </p:spPr>
      </p:pic>
      <p:pic>
        <p:nvPicPr>
          <p:cNvPr id="15" name="Picture 14" descr="Improper Michigan logo.jpg"/>
          <p:cNvPicPr>
            <a:picLocks noChangeAspect="1"/>
          </p:cNvPicPr>
          <p:nvPr/>
        </p:nvPicPr>
        <p:blipFill>
          <a:blip r:embed="rId12" cstate="print"/>
          <a:stretch>
            <a:fillRect/>
          </a:stretch>
        </p:blipFill>
        <p:spPr>
          <a:xfrm>
            <a:off x="7105325" y="4406611"/>
            <a:ext cx="1990739" cy="1536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15"/>
                                        </p:tgtEl>
                                      </p:cBhvr>
                                      <p:by x="150000" y="150000"/>
                                    </p:animScale>
                                  </p:childTnLst>
                                </p:cTn>
                              </p:par>
                              <p:par>
                                <p:cTn id="7" presetID="0" presetClass="path" presetSubtype="0" accel="50000" decel="50000" fill="hold" nodeType="withEffect">
                                  <p:stCondLst>
                                    <p:cond delay="0"/>
                                  </p:stCondLst>
                                  <p:childTnLst>
                                    <p:animMotion origin="layout" path="M -5.83333E-6 -5.28337E-6 L -0.38334 -0.23318 " pathEditMode="relative" ptsTypes="AA">
                                      <p:cBhvr>
                                        <p:cTn id="8" dur="1000" fill="hold"/>
                                        <p:tgtEl>
                                          <p:spTgt spid="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162800" cy="762000"/>
          </a:xfrm>
        </p:spPr>
        <p:txBody>
          <a:bodyPr/>
          <a:lstStyle/>
          <a:p>
            <a:r>
              <a:rPr lang="en-US" dirty="0"/>
              <a:t>Other Penalties</a:t>
            </a:r>
          </a:p>
        </p:txBody>
      </p:sp>
      <p:sp>
        <p:nvSpPr>
          <p:cNvPr id="3" name="Content Placeholder 2"/>
          <p:cNvSpPr>
            <a:spLocks noGrp="1"/>
          </p:cNvSpPr>
          <p:nvPr>
            <p:ph sz="half" idx="1"/>
          </p:nvPr>
        </p:nvSpPr>
        <p:spPr>
          <a:xfrm>
            <a:off x="685800" y="1752600"/>
            <a:ext cx="3810000" cy="2667000"/>
          </a:xfrm>
        </p:spPr>
        <p:txBody>
          <a:bodyPr/>
          <a:lstStyle/>
          <a:p>
            <a:pPr>
              <a:buNone/>
            </a:pPr>
            <a:r>
              <a:rPr lang="en-US" dirty="0"/>
              <a:t>Federal courts have established corrective actions for instances of theft of marks.  Members of an unincorporated group, or their heirs, may be sued individually for:</a:t>
            </a:r>
            <a:endParaRPr lang="en-US" sz="2000" dirty="0"/>
          </a:p>
        </p:txBody>
      </p:sp>
      <p:sp>
        <p:nvSpPr>
          <p:cNvPr id="4" name="Content Placeholder 3"/>
          <p:cNvSpPr>
            <a:spLocks noGrp="1"/>
          </p:cNvSpPr>
          <p:nvPr>
            <p:ph sz="half" idx="2"/>
          </p:nvPr>
        </p:nvSpPr>
        <p:spPr>
          <a:xfrm>
            <a:off x="4648200" y="1752600"/>
            <a:ext cx="3810000" cy="2971800"/>
          </a:xfrm>
        </p:spPr>
        <p:txBody>
          <a:bodyPr/>
          <a:lstStyle/>
          <a:p>
            <a:r>
              <a:rPr lang="en-US" b="1" dirty="0">
                <a:solidFill>
                  <a:srgbClr val="FF0000"/>
                </a:solidFill>
              </a:rPr>
              <a:t>Court costs </a:t>
            </a:r>
          </a:p>
          <a:p>
            <a:r>
              <a:rPr lang="en-US" b="1" dirty="0">
                <a:solidFill>
                  <a:srgbClr val="FF0000"/>
                </a:solidFill>
              </a:rPr>
              <a:t>Attorney fees</a:t>
            </a:r>
          </a:p>
          <a:p>
            <a:r>
              <a:rPr lang="en-US" b="1" dirty="0">
                <a:solidFill>
                  <a:srgbClr val="FF0000"/>
                </a:solidFill>
              </a:rPr>
              <a:t>Damages</a:t>
            </a:r>
          </a:p>
          <a:p>
            <a:r>
              <a:rPr lang="en-US" b="1" dirty="0">
                <a:solidFill>
                  <a:srgbClr val="FF0000"/>
                </a:solidFill>
              </a:rPr>
              <a:t>Personal property</a:t>
            </a:r>
          </a:p>
          <a:p>
            <a:r>
              <a:rPr lang="en-US" b="1" dirty="0">
                <a:solidFill>
                  <a:srgbClr val="FF0000"/>
                </a:solidFill>
              </a:rPr>
              <a:t>Recovery of all items</a:t>
            </a:r>
          </a:p>
          <a:p>
            <a:r>
              <a:rPr lang="en-US" b="1" dirty="0">
                <a:solidFill>
                  <a:srgbClr val="FF0000"/>
                </a:solidFill>
              </a:rPr>
              <a:t>Other legal remedies as court may direct</a:t>
            </a:r>
          </a:p>
          <a:p>
            <a:endParaRPr lang="en-US" b="1" dirty="0">
              <a:solidFill>
                <a:srgbClr val="FF0000"/>
              </a:solidFill>
            </a:endParaRPr>
          </a:p>
          <a:p>
            <a:endParaRPr lang="en-US" dirty="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Permission</a:t>
            </a:r>
          </a:p>
        </p:txBody>
      </p:sp>
      <p:sp>
        <p:nvSpPr>
          <p:cNvPr id="3" name="Content Placeholder 2"/>
          <p:cNvSpPr>
            <a:spLocks noGrp="1"/>
          </p:cNvSpPr>
          <p:nvPr>
            <p:ph sz="half" idx="1"/>
          </p:nvPr>
        </p:nvSpPr>
        <p:spPr>
          <a:xfrm>
            <a:off x="762000" y="1524000"/>
            <a:ext cx="3429000" cy="3276600"/>
          </a:xfrm>
        </p:spPr>
        <p:txBody>
          <a:bodyPr/>
          <a:lstStyle/>
          <a:p>
            <a:pPr>
              <a:buNone/>
            </a:pPr>
            <a:r>
              <a:rPr lang="en-US" sz="2400" dirty="0"/>
              <a:t>Emblem Request form is in the Officers Guide, pages 153-154.</a:t>
            </a:r>
          </a:p>
          <a:p>
            <a:pPr algn="ctr">
              <a:buNone/>
            </a:pPr>
            <a:r>
              <a:rPr lang="en-US" dirty="0"/>
              <a:t>(or)</a:t>
            </a:r>
          </a:p>
          <a:p>
            <a:pPr>
              <a:buNone/>
            </a:pPr>
            <a:r>
              <a:rPr lang="en-US" i="1" dirty="0">
                <a:solidFill>
                  <a:schemeClr val="accent2"/>
                </a:solidFill>
              </a:rPr>
              <a:t>http://www.legion.org/emblem/request</a:t>
            </a:r>
          </a:p>
          <a:p>
            <a:endParaRPr lang="en-US" dirty="0"/>
          </a:p>
        </p:txBody>
      </p:sp>
      <p:sp>
        <p:nvSpPr>
          <p:cNvPr id="4" name="Content Placeholder 3"/>
          <p:cNvSpPr>
            <a:spLocks noGrp="1"/>
          </p:cNvSpPr>
          <p:nvPr>
            <p:ph sz="half" idx="2"/>
          </p:nvPr>
        </p:nvSpPr>
        <p:spPr>
          <a:xfrm>
            <a:off x="4419600" y="1828800"/>
            <a:ext cx="4191000" cy="2819400"/>
          </a:xfrm>
        </p:spPr>
        <p:txBody>
          <a:bodyPr/>
          <a:lstStyle/>
          <a:p>
            <a:r>
              <a:rPr lang="en-US" sz="2400" dirty="0"/>
              <a:t>Clothing</a:t>
            </a:r>
          </a:p>
          <a:p>
            <a:r>
              <a:rPr lang="en-US" sz="2400" dirty="0"/>
              <a:t>Jewelry</a:t>
            </a:r>
          </a:p>
          <a:p>
            <a:r>
              <a:rPr lang="en-US" sz="2400" dirty="0"/>
              <a:t>Specialty items (derby covers, rifles, or custom art)</a:t>
            </a:r>
          </a:p>
          <a:p>
            <a:r>
              <a:rPr lang="en-US" sz="2400" dirty="0"/>
              <a:t>Key chains</a:t>
            </a:r>
          </a:p>
          <a:p>
            <a:r>
              <a:rPr lang="en-US" sz="2400" dirty="0"/>
              <a:t>Wallets</a:t>
            </a:r>
          </a:p>
          <a:p>
            <a:r>
              <a:rPr lang="en-US" sz="2400" dirty="0"/>
              <a:t>Fundraising items</a:t>
            </a:r>
            <a:br>
              <a:rPr lang="en-US" sz="2400" dirty="0"/>
            </a:br>
            <a:endParaRPr lang="en-US" sz="2400" dirty="0"/>
          </a:p>
        </p:txBody>
      </p:sp>
      <p:sp>
        <p:nvSpPr>
          <p:cNvPr id="5" name="TextBox 4"/>
          <p:cNvSpPr txBox="1"/>
          <p:nvPr/>
        </p:nvSpPr>
        <p:spPr>
          <a:xfrm>
            <a:off x="914400" y="4876800"/>
            <a:ext cx="7315200" cy="1200329"/>
          </a:xfrm>
          <a:prstGeom prst="rect">
            <a:avLst/>
          </a:prstGeom>
          <a:noFill/>
        </p:spPr>
        <p:txBody>
          <a:bodyPr wrap="square" rtlCol="0">
            <a:spAutoFit/>
          </a:bodyPr>
          <a:lstStyle/>
          <a:p>
            <a:pPr>
              <a:buNone/>
            </a:pPr>
            <a:r>
              <a:rPr lang="en-US" dirty="0"/>
              <a:t>Permission is considered to be granted for routine post and department stationery, posters, or other daily needs—but should be obtained for any outside vendors preparing such letterhead, stationery, posters, and other goods—if they are good businesspersons they will know the risk.</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7162800" cy="1143000"/>
          </a:xfrm>
        </p:spPr>
        <p:txBody>
          <a:bodyPr>
            <a:normAutofit fontScale="90000"/>
          </a:bodyPr>
          <a:lstStyle/>
          <a:p>
            <a:r>
              <a:rPr lang="en-US" dirty="0"/>
              <a:t>US Trademark Law</a:t>
            </a:r>
            <a:br>
              <a:rPr lang="en-US" dirty="0"/>
            </a:br>
            <a:endParaRPr lang="en-US" dirty="0"/>
          </a:p>
        </p:txBody>
      </p:sp>
      <p:sp>
        <p:nvSpPr>
          <p:cNvPr id="3" name="Content Placeholder 2"/>
          <p:cNvSpPr>
            <a:spLocks noGrp="1"/>
          </p:cNvSpPr>
          <p:nvPr>
            <p:ph idx="1"/>
          </p:nvPr>
        </p:nvSpPr>
        <p:spPr/>
        <p:txBody>
          <a:bodyPr/>
          <a:lstStyle/>
          <a:p>
            <a:r>
              <a:rPr lang="en-US" dirty="0"/>
              <a:t>American Legion programs must satisfy the </a:t>
            </a:r>
            <a:r>
              <a:rPr lang="en-US" i="1" dirty="0"/>
              <a:t>“constant and continuous control requirement” </a:t>
            </a:r>
            <a:r>
              <a:rPr lang="en-US" dirty="0"/>
              <a:t>of US Trademark Law.</a:t>
            </a:r>
          </a:p>
          <a:p>
            <a:pPr lvl="1"/>
            <a:r>
              <a:rPr lang="en-US" sz="2000" dirty="0"/>
              <a:t>True whether or not a charter exists.</a:t>
            </a:r>
          </a:p>
          <a:p>
            <a:pPr lvl="1"/>
            <a:r>
              <a:rPr lang="en-US" sz="2000" dirty="0"/>
              <a:t>True whether or not the program forms a 501c entity of any sort.</a:t>
            </a:r>
          </a:p>
          <a:p>
            <a:r>
              <a:rPr lang="en-US" dirty="0"/>
              <a:t>ALR programs must follow the five rules of subsidiary corporations.</a:t>
            </a:r>
          </a:p>
          <a:p>
            <a:pPr lvl="1"/>
            <a:r>
              <a:rPr lang="en-US" sz="2000" dirty="0"/>
              <a:t>This is true of all American Legion programs with trademarked logos or words.  Ex:  AL Baseball, Oratorical, Sons of The American Legion, Legacy Scholarship, NEF, etc.</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ALR Constitutions and Bylaws</a:t>
            </a:r>
          </a:p>
        </p:txBody>
      </p:sp>
      <p:sp>
        <p:nvSpPr>
          <p:cNvPr id="3" name="Content Placeholder 2"/>
          <p:cNvSpPr>
            <a:spLocks noGrp="1"/>
          </p:cNvSpPr>
          <p:nvPr>
            <p:ph idx="1"/>
          </p:nvPr>
        </p:nvSpPr>
        <p:spPr/>
        <p:txBody>
          <a:bodyPr/>
          <a:lstStyle/>
          <a:p>
            <a:r>
              <a:rPr lang="en-US" dirty="0"/>
              <a:t>Constitutions and Bylaws?</a:t>
            </a:r>
          </a:p>
          <a:p>
            <a:pPr lvl="1"/>
            <a:r>
              <a:rPr lang="en-US" sz="2400" dirty="0"/>
              <a:t>Nice, but not necessary– this is a NALRIC artifact.</a:t>
            </a:r>
          </a:p>
          <a:p>
            <a:pPr lvl="1"/>
            <a:r>
              <a:rPr lang="en-US" sz="2400" dirty="0"/>
              <a:t>Introduces difficulty in changing program.</a:t>
            </a:r>
          </a:p>
          <a:p>
            <a:pPr lvl="1"/>
            <a:r>
              <a:rPr lang="en-US" sz="2400" dirty="0"/>
              <a:t>Widespread use of C&amp;BL does not mean it is necessarily the most efficient way to run a program.</a:t>
            </a:r>
          </a:p>
          <a:p>
            <a:r>
              <a:rPr lang="en-US" dirty="0"/>
              <a:t>Other forms of organizational documents</a:t>
            </a:r>
          </a:p>
          <a:p>
            <a:pPr lvl="2"/>
            <a:r>
              <a:rPr lang="en-US" dirty="0"/>
              <a:t>SOPs (easier to change with member input)</a:t>
            </a:r>
          </a:p>
          <a:p>
            <a:pPr lvl="2"/>
            <a:r>
              <a:rPr lang="en-US" dirty="0"/>
              <a:t>Articles of Incorporation</a:t>
            </a:r>
          </a:p>
          <a:p>
            <a:pPr lvl="2"/>
            <a:r>
              <a:rPr lang="en-US" dirty="0"/>
              <a:t>“House rules”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685800"/>
            <a:ext cx="7772400" cy="838200"/>
          </a:xfrm>
        </p:spPr>
        <p:txBody>
          <a:bodyPr/>
          <a:lstStyle/>
          <a:p>
            <a:r>
              <a:rPr lang="en-US" dirty="0"/>
              <a:t>Legal Issues</a:t>
            </a:r>
            <a:br>
              <a:rPr lang="en-US" dirty="0"/>
            </a:br>
            <a:endParaRPr lang="en-US" dirty="0"/>
          </a:p>
        </p:txBody>
      </p:sp>
      <p:sp>
        <p:nvSpPr>
          <p:cNvPr id="4" name="Text Placeholder 3"/>
          <p:cNvSpPr>
            <a:spLocks noGrp="1"/>
          </p:cNvSpPr>
          <p:nvPr>
            <p:ph type="subTitle" idx="1"/>
          </p:nvPr>
        </p:nvSpPr>
        <p:spPr>
          <a:xfrm>
            <a:off x="1371600" y="1828800"/>
            <a:ext cx="6400800" cy="3657600"/>
          </a:xfrm>
        </p:spPr>
        <p:txBody>
          <a:bodyPr/>
          <a:lstStyle/>
          <a:p>
            <a:r>
              <a:rPr lang="en-US" dirty="0"/>
              <a:t> Should we form a separate nonprofit?  Should we split into a charitable" organization?</a:t>
            </a:r>
          </a:p>
          <a:p>
            <a:r>
              <a:rPr lang="en-US" dirty="0"/>
              <a:t>501(c)19?...or 501(c)3?</a:t>
            </a:r>
          </a:p>
          <a:p>
            <a:endParaRPr lang="en-US" dirty="0"/>
          </a:p>
          <a:p>
            <a:r>
              <a:rPr lang="en-US" dirty="0"/>
              <a:t>…a complicated and dangerous area!</a:t>
            </a:r>
          </a:p>
          <a:p>
            <a:endParaRPr lang="en-US" dirty="0"/>
          </a:p>
        </p:txBody>
      </p:sp>
      <p:pic>
        <p:nvPicPr>
          <p:cNvPr id="1027" name="Picture 3" descr="C:\Users\alwhs\AppData\Local\Microsoft\Windows\Temporary Internet Files\Content.IE5\4TZUDI23\MC900053962[1].wmf"/>
          <p:cNvPicPr>
            <a:picLocks noChangeAspect="1" noChangeArrowheads="1"/>
          </p:cNvPicPr>
          <p:nvPr/>
        </p:nvPicPr>
        <p:blipFill>
          <a:blip r:embed="rId3" cstate="print"/>
          <a:srcRect/>
          <a:stretch>
            <a:fillRect/>
          </a:stretch>
        </p:blipFill>
        <p:spPr bwMode="auto">
          <a:xfrm>
            <a:off x="7848600" y="2133600"/>
            <a:ext cx="861365" cy="844906"/>
          </a:xfrm>
          <a:prstGeom prst="rect">
            <a:avLst/>
          </a:prstGeom>
          <a:noFill/>
        </p:spPr>
      </p:pic>
      <p:pic>
        <p:nvPicPr>
          <p:cNvPr id="1028" name="Picture 4" descr="C:\Users\alwhs\AppData\Local\Microsoft\Windows\Temporary Internet Files\Content.IE5\CWT4VGW7\MM900254500[1].gif"/>
          <p:cNvPicPr>
            <a:picLocks noChangeAspect="1" noChangeArrowheads="1" noCrop="1"/>
          </p:cNvPicPr>
          <p:nvPr/>
        </p:nvPicPr>
        <p:blipFill>
          <a:blip r:embed="rId4" cstate="print"/>
          <a:srcRect/>
          <a:stretch>
            <a:fillRect/>
          </a:stretch>
        </p:blipFill>
        <p:spPr bwMode="auto">
          <a:xfrm>
            <a:off x="914400" y="3429000"/>
            <a:ext cx="952500" cy="9525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Nonprofit “legal entities”</a:t>
            </a:r>
          </a:p>
        </p:txBody>
      </p:sp>
      <p:sp>
        <p:nvSpPr>
          <p:cNvPr id="4" name="Text Placeholder 3"/>
          <p:cNvSpPr>
            <a:spLocks noGrp="1"/>
          </p:cNvSpPr>
          <p:nvPr>
            <p:ph type="body" idx="1"/>
          </p:nvPr>
        </p:nvSpPr>
        <p:spPr>
          <a:xfrm>
            <a:off x="533400" y="1676400"/>
            <a:ext cx="4040188" cy="914400"/>
          </a:xfrm>
        </p:spPr>
        <p:txBody>
          <a:bodyPr/>
          <a:lstStyle/>
          <a:p>
            <a:r>
              <a:rPr lang="en-US" dirty="0"/>
              <a:t>501c(19) - organizations or posts of past military veterans</a:t>
            </a:r>
          </a:p>
        </p:txBody>
      </p:sp>
      <p:sp>
        <p:nvSpPr>
          <p:cNvPr id="3" name="Content Placeholder 2"/>
          <p:cNvSpPr>
            <a:spLocks noGrp="1"/>
          </p:cNvSpPr>
          <p:nvPr>
            <p:ph sz="half" idx="2"/>
          </p:nvPr>
        </p:nvSpPr>
        <p:spPr>
          <a:xfrm>
            <a:off x="457200" y="2590800"/>
            <a:ext cx="3886200" cy="3124200"/>
          </a:xfrm>
        </p:spPr>
        <p:txBody>
          <a:bodyPr/>
          <a:lstStyle/>
          <a:p>
            <a:r>
              <a:rPr lang="en-US" dirty="0"/>
              <a:t>Auxiliaries and subordinate programs of posts are already tax-exempt.</a:t>
            </a:r>
          </a:p>
          <a:p>
            <a:r>
              <a:rPr lang="en-US" dirty="0"/>
              <a:t>Logos and naming permissions already granted as a program of The American Legion.</a:t>
            </a:r>
          </a:p>
          <a:p>
            <a:endParaRPr lang="en-US" dirty="0"/>
          </a:p>
          <a:p>
            <a:pPr>
              <a:buNone/>
            </a:pPr>
            <a:endParaRPr lang="en-US" dirty="0"/>
          </a:p>
          <a:p>
            <a:pPr>
              <a:buNone/>
            </a:pPr>
            <a:endParaRPr lang="en-US" i="1" dirty="0"/>
          </a:p>
        </p:txBody>
      </p:sp>
      <p:sp>
        <p:nvSpPr>
          <p:cNvPr id="5" name="Text Placeholder 4"/>
          <p:cNvSpPr>
            <a:spLocks noGrp="1"/>
          </p:cNvSpPr>
          <p:nvPr>
            <p:ph type="body" sz="quarter" idx="3"/>
          </p:nvPr>
        </p:nvSpPr>
        <p:spPr>
          <a:xfrm>
            <a:off x="4648200" y="1600200"/>
            <a:ext cx="4041775" cy="685800"/>
          </a:xfrm>
        </p:spPr>
        <p:txBody>
          <a:bodyPr/>
          <a:lstStyle/>
          <a:p>
            <a:r>
              <a:rPr lang="en-US" dirty="0"/>
              <a:t>501c(3) - charitable organizations</a:t>
            </a:r>
          </a:p>
        </p:txBody>
      </p:sp>
      <p:sp>
        <p:nvSpPr>
          <p:cNvPr id="6" name="Content Placeholder 5"/>
          <p:cNvSpPr>
            <a:spLocks noGrp="1"/>
          </p:cNvSpPr>
          <p:nvPr>
            <p:ph sz="quarter" idx="4"/>
          </p:nvPr>
        </p:nvSpPr>
        <p:spPr>
          <a:xfrm>
            <a:off x="4495801" y="2590799"/>
            <a:ext cx="4191000" cy="3200401"/>
          </a:xfrm>
        </p:spPr>
        <p:txBody>
          <a:bodyPr/>
          <a:lstStyle/>
          <a:p>
            <a:r>
              <a:rPr lang="en-US" dirty="0"/>
              <a:t>As separate legal entities:</a:t>
            </a:r>
          </a:p>
          <a:p>
            <a:pPr lvl="1"/>
            <a:r>
              <a:rPr lang="en-US" dirty="0"/>
              <a:t>Lose the right to wear the American Legion names/logos.</a:t>
            </a:r>
          </a:p>
          <a:p>
            <a:pPr lvl="1"/>
            <a:r>
              <a:rPr lang="en-US" dirty="0"/>
              <a:t>Must file forms 990 and other documents.</a:t>
            </a:r>
          </a:p>
          <a:p>
            <a:pPr lvl="1"/>
            <a:r>
              <a:rPr lang="en-US" dirty="0"/>
              <a:t>Are still subject to “5 Rules.”</a:t>
            </a:r>
          </a:p>
          <a:p>
            <a:pPr lvl="1"/>
            <a:r>
              <a:rPr lang="en-US" dirty="0"/>
              <a:t>Cannot lobby for veterans.</a:t>
            </a:r>
          </a:p>
          <a:p>
            <a:pPr lvl="1"/>
            <a:r>
              <a:rPr lang="en-US" dirty="0"/>
              <a:t>Status does not protect post.</a:t>
            </a:r>
          </a:p>
          <a:p>
            <a:pPr lvl="1"/>
            <a:r>
              <a:rPr lang="en-US" dirty="0"/>
              <a:t>May be sued.</a:t>
            </a:r>
          </a:p>
        </p:txBody>
      </p:sp>
      <p:cxnSp>
        <p:nvCxnSpPr>
          <p:cNvPr id="8" name="Straight Connector 7"/>
          <p:cNvCxnSpPr/>
          <p:nvPr/>
        </p:nvCxnSpPr>
        <p:spPr bwMode="auto">
          <a:xfrm>
            <a:off x="4495800" y="1524000"/>
            <a:ext cx="0" cy="44958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rot="21253230">
            <a:off x="2553124" y="512399"/>
            <a:ext cx="4402138" cy="5527528"/>
          </a:xfrm>
          <a:prstGeom prst="rect">
            <a:avLst/>
          </a:prstGeom>
          <a:noFill/>
          <a:ln w="9525">
            <a:noFill/>
            <a:miter lim="800000"/>
            <a:headEnd/>
            <a:tailEnd/>
          </a:ln>
        </p:spPr>
      </p:pic>
      <p:sp>
        <p:nvSpPr>
          <p:cNvPr id="4" name="Title 3"/>
          <p:cNvSpPr>
            <a:spLocks noGrp="1"/>
          </p:cNvSpPr>
          <p:nvPr>
            <p:ph type="title"/>
          </p:nvPr>
        </p:nvSpPr>
        <p:spPr>
          <a:xfrm>
            <a:off x="381000" y="1524000"/>
            <a:ext cx="2133600" cy="685800"/>
          </a:xfrm>
        </p:spPr>
        <p:txBody>
          <a:bodyPr/>
          <a:lstStyle/>
          <a:p>
            <a:r>
              <a:rPr lang="en-US" sz="3200" dirty="0"/>
              <a:t>History</a:t>
            </a:r>
          </a:p>
        </p:txBody>
      </p:sp>
      <p:sp>
        <p:nvSpPr>
          <p:cNvPr id="5" name="Content Placeholder 4"/>
          <p:cNvSpPr>
            <a:spLocks noGrp="1"/>
          </p:cNvSpPr>
          <p:nvPr>
            <p:ph type="body" sz="half" idx="2"/>
          </p:nvPr>
        </p:nvSpPr>
        <p:spPr>
          <a:xfrm>
            <a:off x="533400" y="2286000"/>
            <a:ext cx="1905000" cy="3962400"/>
          </a:xfrm>
        </p:spPr>
        <p:txBody>
          <a:bodyPr/>
          <a:lstStyle/>
          <a:p>
            <a:r>
              <a:rPr lang="en-US" sz="1800" b="1" dirty="0"/>
              <a:t>Legionnaires on motorcycles--?</a:t>
            </a:r>
          </a:p>
          <a:p>
            <a:r>
              <a:rPr lang="en-US" sz="1800" b="1" i="1" dirty="0"/>
              <a:t>Since our first days!</a:t>
            </a:r>
          </a:p>
          <a:p>
            <a:endParaRPr lang="en-US" dirty="0"/>
          </a:p>
          <a:p>
            <a:r>
              <a:rPr lang="en-US" sz="1800" b="1" dirty="0"/>
              <a:t>Advertising for Harley-Davidson® and Indian® motorcycles in </a:t>
            </a:r>
            <a:r>
              <a:rPr lang="en-US" sz="1800" b="1" u="sng" dirty="0"/>
              <a:t>The American Legion Magazine</a:t>
            </a:r>
            <a:r>
              <a:rPr lang="en-US" sz="1800" b="1" dirty="0"/>
              <a:t>, 1921.</a:t>
            </a:r>
          </a:p>
          <a:p>
            <a:endParaRPr lang="en-US" dirty="0"/>
          </a:p>
        </p:txBody>
      </p:sp>
      <p:pic>
        <p:nvPicPr>
          <p:cNvPr id="1026" name="Picture 2"/>
          <p:cNvPicPr>
            <a:picLocks noGrp="1" noChangeAspect="1" noChangeArrowheads="1"/>
          </p:cNvPicPr>
          <p:nvPr>
            <p:ph type="pic" idx="1"/>
          </p:nvPr>
        </p:nvPicPr>
        <p:blipFill>
          <a:blip r:embed="rId4" cstate="print"/>
          <a:srcRect l="21343" r="21343"/>
          <a:stretch>
            <a:fillRect/>
          </a:stretch>
        </p:blipFill>
        <p:spPr bwMode="auto">
          <a:xfrm rot="677612">
            <a:off x="6468459" y="141497"/>
            <a:ext cx="2073384" cy="6354629"/>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Finances and Insurance</a:t>
            </a:r>
          </a:p>
        </p:txBody>
      </p:sp>
      <p:sp>
        <p:nvSpPr>
          <p:cNvPr id="3" name="Content Placeholder 2"/>
          <p:cNvSpPr>
            <a:spLocks noGrp="1"/>
          </p:cNvSpPr>
          <p:nvPr>
            <p:ph idx="1"/>
          </p:nvPr>
        </p:nvSpPr>
        <p:spPr/>
        <p:txBody>
          <a:bodyPr/>
          <a:lstStyle/>
          <a:p>
            <a:r>
              <a:rPr lang="en-US" dirty="0"/>
              <a:t>Resolution 5: </a:t>
            </a:r>
            <a:br>
              <a:rPr lang="en-US" dirty="0"/>
            </a:br>
            <a:r>
              <a:rPr lang="en-US" dirty="0"/>
              <a:t> </a:t>
            </a:r>
            <a:br>
              <a:rPr lang="en-US" dirty="0"/>
            </a:br>
            <a:r>
              <a:rPr lang="en-US" sz="2800" i="1" dirty="0"/>
              <a:t>“Sponsoring organization (Post and Department) will review liability insurance coverage to ensure that adequate coverage is available to cover the organization to include coverage for any specific special riding events; . . .”</a:t>
            </a:r>
            <a:endParaRPr lang="en-US" i="1" dirty="0"/>
          </a:p>
        </p:txBody>
      </p:sp>
      <p:pic>
        <p:nvPicPr>
          <p:cNvPr id="2053" name="Picture 5" descr="C:\Users\alwhs\AppData\Local\Microsoft\Windows\Temporary Internet Files\Content.IE5\OZNH9G40\MC900034469[1].wmf"/>
          <p:cNvPicPr>
            <a:picLocks noChangeAspect="1" noChangeArrowheads="1"/>
          </p:cNvPicPr>
          <p:nvPr/>
        </p:nvPicPr>
        <p:blipFill>
          <a:blip r:embed="rId3" cstate="print"/>
          <a:srcRect/>
          <a:stretch>
            <a:fillRect/>
          </a:stretch>
        </p:blipFill>
        <p:spPr bwMode="auto">
          <a:xfrm>
            <a:off x="5288773" y="4682692"/>
            <a:ext cx="2260123" cy="1423454"/>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lwhs\AppData\Local\Microsoft\Windows\Temporary Internet Files\Content.IE5\4TZUDI23\MC900431548[1].png"/>
          <p:cNvPicPr>
            <a:picLocks noChangeAspect="1" noChangeArrowheads="1"/>
          </p:cNvPicPr>
          <p:nvPr/>
        </p:nvPicPr>
        <p:blipFill>
          <a:blip r:embed="rId3" cstate="print"/>
          <a:srcRect/>
          <a:stretch>
            <a:fillRect/>
          </a:stretch>
        </p:blipFill>
        <p:spPr bwMode="auto">
          <a:xfrm rot="669508">
            <a:off x="3962400" y="2895600"/>
            <a:ext cx="2816225" cy="2816225"/>
          </a:xfrm>
          <a:prstGeom prst="rect">
            <a:avLst/>
          </a:prstGeom>
          <a:noFill/>
        </p:spPr>
      </p:pic>
      <p:sp>
        <p:nvSpPr>
          <p:cNvPr id="2" name="Title 1"/>
          <p:cNvSpPr>
            <a:spLocks noGrp="1"/>
          </p:cNvSpPr>
          <p:nvPr>
            <p:ph type="ctrTitle"/>
          </p:nvPr>
        </p:nvSpPr>
        <p:spPr>
          <a:xfrm>
            <a:off x="685800" y="1752601"/>
            <a:ext cx="7772400" cy="1447799"/>
          </a:xfrm>
        </p:spPr>
        <p:txBody>
          <a:bodyPr/>
          <a:lstStyle/>
          <a:p>
            <a:r>
              <a:rPr lang="en-US" dirty="0"/>
              <a:t>The American Legion Riders</a:t>
            </a:r>
          </a:p>
        </p:txBody>
      </p:sp>
      <p:sp>
        <p:nvSpPr>
          <p:cNvPr id="3" name="Subtitle 2"/>
          <p:cNvSpPr>
            <a:spLocks noGrp="1"/>
          </p:cNvSpPr>
          <p:nvPr>
            <p:ph type="subTitle" idx="1"/>
          </p:nvPr>
        </p:nvSpPr>
        <p:spPr>
          <a:xfrm rot="21172933">
            <a:off x="821228" y="3851264"/>
            <a:ext cx="3197723" cy="1154878"/>
          </a:xfrm>
        </p:spPr>
        <p:txBody>
          <a:bodyPr/>
          <a:lstStyle/>
          <a:p>
            <a:r>
              <a:rPr lang="en-US" sz="4000" dirty="0"/>
              <a:t>Questions?</a:t>
            </a:r>
          </a:p>
          <a:p>
            <a:endParaRPr lang="en-US" dirty="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leepy rider.jpg"/>
          <p:cNvPicPr>
            <a:picLocks noChangeAspect="1"/>
          </p:cNvPicPr>
          <p:nvPr/>
        </p:nvPicPr>
        <p:blipFill>
          <a:blip r:embed="rId3" cstate="print"/>
          <a:stretch>
            <a:fillRect/>
          </a:stretch>
        </p:blipFill>
        <p:spPr>
          <a:xfrm>
            <a:off x="304800" y="132667"/>
            <a:ext cx="8382000" cy="61421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E0E9EA-B4FD-40D1-8C98-DC768B7BD7AF}"/>
              </a:ext>
            </a:extLst>
          </p:cNvPr>
          <p:cNvSpPr>
            <a:spLocks noGrp="1"/>
          </p:cNvSpPr>
          <p:nvPr>
            <p:ph type="title"/>
          </p:nvPr>
        </p:nvSpPr>
        <p:spPr>
          <a:xfrm>
            <a:off x="1295400" y="1447800"/>
            <a:ext cx="7162800" cy="1295400"/>
          </a:xfrm>
        </p:spPr>
        <p:txBody>
          <a:bodyPr/>
          <a:lstStyle/>
          <a:p>
            <a:r>
              <a:rPr lang="en-US" dirty="0"/>
              <a:t>Post Expectations and Management</a:t>
            </a:r>
          </a:p>
        </p:txBody>
      </p:sp>
      <p:sp>
        <p:nvSpPr>
          <p:cNvPr id="7" name="Content Placeholder 6">
            <a:extLst>
              <a:ext uri="{FF2B5EF4-FFF2-40B4-BE49-F238E27FC236}">
                <a16:creationId xmlns:a16="http://schemas.microsoft.com/office/drawing/2014/main" id="{127D86CB-B81E-4C7F-8A90-C75D782BE5B1}"/>
              </a:ext>
            </a:extLst>
          </p:cNvPr>
          <p:cNvSpPr>
            <a:spLocks noGrp="1"/>
          </p:cNvSpPr>
          <p:nvPr>
            <p:ph idx="1"/>
          </p:nvPr>
        </p:nvSpPr>
        <p:spPr>
          <a:xfrm>
            <a:off x="914400" y="3200400"/>
            <a:ext cx="7772400" cy="3048000"/>
          </a:xfrm>
        </p:spPr>
        <p:txBody>
          <a:bodyPr/>
          <a:lstStyle/>
          <a:p>
            <a:r>
              <a:rPr lang="en-US" dirty="0"/>
              <a:t>1. The American Legion Riders is a program of the Post.</a:t>
            </a:r>
          </a:p>
          <a:p>
            <a:r>
              <a:rPr lang="en-US" dirty="0"/>
              <a:t>2. The Post must address the Riders in their constitution and by-laws.</a:t>
            </a:r>
          </a:p>
        </p:txBody>
      </p:sp>
    </p:spTree>
    <p:extLst>
      <p:ext uri="{BB962C8B-B14F-4D97-AF65-F5344CB8AC3E}">
        <p14:creationId xmlns:p14="http://schemas.microsoft.com/office/powerpoint/2010/main" val="2998195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Resolution 5</a:t>
            </a:r>
          </a:p>
        </p:txBody>
      </p:sp>
      <p:sp>
        <p:nvSpPr>
          <p:cNvPr id="4" name="Text Placeholder 3"/>
          <p:cNvSpPr>
            <a:spLocks noGrp="1"/>
          </p:cNvSpPr>
          <p:nvPr>
            <p:ph type="body" idx="1"/>
          </p:nvPr>
        </p:nvSpPr>
        <p:spPr/>
        <p:txBody>
          <a:bodyPr/>
          <a:lstStyle/>
          <a:p>
            <a:r>
              <a:rPr lang="en-US" dirty="0"/>
              <a:t>Resolution 5 (May 2021)</a:t>
            </a:r>
          </a:p>
        </p:txBody>
      </p:sp>
      <p:sp>
        <p:nvSpPr>
          <p:cNvPr id="5" name="Content Placeholder 4"/>
          <p:cNvSpPr>
            <a:spLocks noGrp="1"/>
          </p:cNvSpPr>
          <p:nvPr>
            <p:ph sz="half" idx="2"/>
          </p:nvPr>
        </p:nvSpPr>
        <p:spPr>
          <a:xfrm>
            <a:off x="457200" y="2174875"/>
            <a:ext cx="8305800" cy="3951288"/>
          </a:xfrm>
        </p:spPr>
        <p:txBody>
          <a:bodyPr/>
          <a:lstStyle/>
          <a:p>
            <a:r>
              <a:rPr lang="en-US" dirty="0"/>
              <a:t>Adopted the Riders is a national program to be administered by the posts and departments.</a:t>
            </a:r>
          </a:p>
          <a:p>
            <a:r>
              <a:rPr lang="en-US" dirty="0"/>
              <a:t>Declares each ALR must be supported by a post or department--and uphold the declared principals of the organization.</a:t>
            </a:r>
          </a:p>
          <a:p>
            <a:r>
              <a:rPr lang="en-US" dirty="0"/>
              <a:t>Provides recommended guidelines for operation.</a:t>
            </a:r>
          </a:p>
          <a:p>
            <a:r>
              <a:rPr lang="en-US" dirty="0"/>
              <a:t>Instructs Riders to abide by The American Legion constitution and bylaws and directives of department and post.</a:t>
            </a:r>
          </a:p>
          <a:p>
            <a:r>
              <a:rPr lang="en-US" dirty="0"/>
              <a:t>Provides for National and Department to maintain general oversight for proper use of name and emblem, compliance with national constitution and bylaws.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609600"/>
            <a:ext cx="7772400" cy="838200"/>
          </a:xfrm>
        </p:spPr>
        <p:txBody>
          <a:bodyPr/>
          <a:lstStyle/>
          <a:p>
            <a:r>
              <a:rPr lang="en-US" sz="3600" dirty="0"/>
              <a:t>      ALR Guidelines under Resolution 5</a:t>
            </a:r>
          </a:p>
        </p:txBody>
      </p:sp>
      <p:sp>
        <p:nvSpPr>
          <p:cNvPr id="5" name="Content Placeholder 4"/>
          <p:cNvSpPr>
            <a:spLocks noGrp="1"/>
          </p:cNvSpPr>
          <p:nvPr>
            <p:ph sz="quarter" idx="1"/>
          </p:nvPr>
        </p:nvSpPr>
        <p:spPr>
          <a:xfrm>
            <a:off x="685800" y="1676400"/>
            <a:ext cx="7772400" cy="3962400"/>
          </a:xfrm>
        </p:spPr>
        <p:txBody>
          <a:bodyPr/>
          <a:lstStyle/>
          <a:p>
            <a:pPr marL="514350" indent="-514350">
              <a:buFont typeface="+mj-lt"/>
              <a:buAutoNum type="arabicPeriod"/>
            </a:pPr>
            <a:r>
              <a:rPr lang="en-US" sz="2800" dirty="0"/>
              <a:t>All members shall first be current AL/AUX/ SAL members in good standing.</a:t>
            </a:r>
          </a:p>
          <a:p>
            <a:pPr marL="514350" indent="-514350">
              <a:buFont typeface="+mj-lt"/>
              <a:buAutoNum type="arabicPeriod"/>
            </a:pPr>
            <a:r>
              <a:rPr lang="en-US" sz="2800" dirty="0"/>
              <a:t>All members shall own a licensed and insured motorcycle </a:t>
            </a:r>
            <a:r>
              <a:rPr lang="en-US" sz="2800" i="1" dirty="0"/>
              <a:t>(amended October 2011).</a:t>
            </a:r>
          </a:p>
          <a:p>
            <a:pPr marL="514350" indent="-514350">
              <a:buFont typeface="+mj-lt"/>
              <a:buAutoNum type="arabicPeriod"/>
            </a:pPr>
            <a:r>
              <a:rPr lang="en-US" sz="2800" dirty="0"/>
              <a:t>All members shall maintain the image and reputation of The American Legion.</a:t>
            </a:r>
          </a:p>
          <a:p>
            <a:pPr marL="514350" indent="-514350">
              <a:buFont typeface="+mj-lt"/>
              <a:buAutoNum type="arabicPeriod"/>
            </a:pPr>
            <a:r>
              <a:rPr lang="en-US" sz="2800" dirty="0"/>
              <a:t>All members shall avoid images and practices of motorcycle “gangs” and “clubs.”</a:t>
            </a:r>
          </a:p>
          <a:p>
            <a:pPr>
              <a:buNone/>
            </a:pP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609600"/>
            <a:ext cx="7772400" cy="838200"/>
          </a:xfrm>
        </p:spPr>
        <p:txBody>
          <a:bodyPr/>
          <a:lstStyle/>
          <a:p>
            <a:r>
              <a:rPr lang="en-US" sz="3600" dirty="0"/>
              <a:t>      ALR Guidelines under Resolution 5</a:t>
            </a:r>
          </a:p>
        </p:txBody>
      </p:sp>
      <p:sp>
        <p:nvSpPr>
          <p:cNvPr id="5" name="Content Placeholder 4"/>
          <p:cNvSpPr>
            <a:spLocks noGrp="1"/>
          </p:cNvSpPr>
          <p:nvPr>
            <p:ph sz="quarter" idx="1"/>
          </p:nvPr>
        </p:nvSpPr>
        <p:spPr>
          <a:xfrm>
            <a:off x="685800" y="1676400"/>
            <a:ext cx="7772400" cy="3962400"/>
          </a:xfrm>
        </p:spPr>
        <p:txBody>
          <a:bodyPr/>
          <a:lstStyle/>
          <a:p>
            <a:pPr marL="514350" indent="-514350">
              <a:buAutoNum type="arabicPeriod" startAt="5"/>
            </a:pPr>
            <a:r>
              <a:rPr lang="en-US" sz="2800" dirty="0"/>
              <a:t>The only authorized ALR marks/logos, if worn, are those owned by The American Legion.</a:t>
            </a:r>
          </a:p>
          <a:p>
            <a:pPr marL="514350" indent="-514350">
              <a:buAutoNum type="arabicPeriod" startAt="5"/>
            </a:pPr>
            <a:r>
              <a:rPr lang="en-US" sz="2800" dirty="0"/>
              <a:t>All Riders will obey the motor vehicle laws of their state.</a:t>
            </a:r>
          </a:p>
          <a:p>
            <a:pPr marL="514350" indent="-514350">
              <a:buFont typeface="+mj-lt"/>
              <a:buAutoNum type="arabicPeriod" startAt="5"/>
            </a:pPr>
            <a:r>
              <a:rPr lang="en-US" sz="2800" dirty="0"/>
              <a:t>No use of rockers if such use is a violation of trademark.</a:t>
            </a:r>
          </a:p>
          <a:p>
            <a:pPr marL="514350" indent="-514350">
              <a:buFont typeface="+mj-lt"/>
              <a:buAutoNum type="arabicPeriod" startAt="5"/>
            </a:pPr>
            <a:r>
              <a:rPr lang="en-US" sz="2800" dirty="0"/>
              <a:t>The hosting department/post will review insurance and liability risks.</a:t>
            </a:r>
          </a:p>
          <a:p>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609600"/>
            <a:ext cx="7772400" cy="838200"/>
          </a:xfrm>
        </p:spPr>
        <p:txBody>
          <a:bodyPr/>
          <a:lstStyle/>
          <a:p>
            <a:r>
              <a:rPr lang="en-US" sz="3600" dirty="0"/>
              <a:t>Resolution 5</a:t>
            </a:r>
          </a:p>
        </p:txBody>
      </p:sp>
      <p:sp>
        <p:nvSpPr>
          <p:cNvPr id="5" name="Content Placeholder 4"/>
          <p:cNvSpPr>
            <a:spLocks noGrp="1"/>
          </p:cNvSpPr>
          <p:nvPr>
            <p:ph sz="quarter" idx="1"/>
          </p:nvPr>
        </p:nvSpPr>
        <p:spPr>
          <a:xfrm>
            <a:off x="685800" y="1676400"/>
            <a:ext cx="7772400" cy="3962400"/>
          </a:xfrm>
        </p:spPr>
        <p:txBody>
          <a:bodyPr/>
          <a:lstStyle/>
          <a:p>
            <a:pPr marL="514350" indent="-514350">
              <a:buNone/>
            </a:pPr>
            <a:r>
              <a:rPr lang="en-US" sz="2800" b="1" dirty="0"/>
              <a:t>Resolution 5 was approved by the NEC in May 2021.</a:t>
            </a:r>
          </a:p>
          <a:p>
            <a:pPr marL="514350" indent="-514350"/>
            <a:r>
              <a:rPr lang="en-US" sz="2800" dirty="0"/>
              <a:t>Resolution 5 allows current ALR members to remain full members if for medical or age reasons they could no longer ride.</a:t>
            </a:r>
          </a:p>
          <a:p>
            <a:pPr marL="514350" indent="-514350"/>
            <a:r>
              <a:rPr lang="en-US" sz="2800" dirty="0"/>
              <a:t>This remains at the discretion of the local chapters, which may continue to maintain stricter standards.</a:t>
            </a:r>
          </a:p>
          <a:p>
            <a:pPr marL="514350" indent="-514350">
              <a:buAutoNum type="arabicPeriod" startAt="5"/>
            </a:pPr>
            <a:endParaRPr lang="en-US" sz="2800" dirty="0"/>
          </a:p>
          <a:p>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609600"/>
            <a:ext cx="7772400" cy="838200"/>
          </a:xfrm>
        </p:spPr>
        <p:txBody>
          <a:bodyPr/>
          <a:lstStyle/>
          <a:p>
            <a:r>
              <a:rPr lang="en-US" sz="3600" dirty="0"/>
              <a:t>“Stricter Standards” Rule</a:t>
            </a:r>
          </a:p>
        </p:txBody>
      </p:sp>
      <p:sp>
        <p:nvSpPr>
          <p:cNvPr id="5" name="Content Placeholder 4"/>
          <p:cNvSpPr>
            <a:spLocks noGrp="1"/>
          </p:cNvSpPr>
          <p:nvPr>
            <p:ph sz="quarter" idx="1"/>
          </p:nvPr>
        </p:nvSpPr>
        <p:spPr>
          <a:xfrm>
            <a:off x="685800" y="1752600"/>
            <a:ext cx="7543800" cy="3962400"/>
          </a:xfrm>
        </p:spPr>
        <p:txBody>
          <a:bodyPr/>
          <a:lstStyle/>
          <a:p>
            <a:pPr marL="514350" indent="-514350">
              <a:buNone/>
            </a:pPr>
            <a:r>
              <a:rPr lang="en-US" sz="2800" dirty="0"/>
              <a:t>Many posts may have stricter Rider SOPs. </a:t>
            </a:r>
          </a:p>
          <a:p>
            <a:pPr marL="914400" lvl="1" indent="-514350"/>
            <a:r>
              <a:rPr lang="en-US" sz="2400" dirty="0"/>
              <a:t>Post or chapter members might all belong to a certain  profession or business group.</a:t>
            </a:r>
          </a:p>
          <a:p>
            <a:pPr marL="914400" lvl="1" indent="-514350"/>
            <a:r>
              <a:rPr lang="en-US" sz="2400" dirty="0"/>
              <a:t>A chapter (or department) may restrict minimum displacement to 650cc or make/model to BMWs.</a:t>
            </a:r>
          </a:p>
          <a:p>
            <a:pPr marL="514350" indent="-514350">
              <a:buNone/>
            </a:pPr>
            <a:r>
              <a:rPr lang="en-US" sz="2800" dirty="0"/>
              <a:t>Less strict standards than department or national SOPs or CB&amp;Ls are not valid.</a:t>
            </a:r>
          </a:p>
          <a:p>
            <a:pPr marL="914400" lvl="1" indent="-514350"/>
            <a:r>
              <a:rPr lang="en-US" sz="2400" dirty="0"/>
              <a:t>Membership cannot be open to non-Legion Family.</a:t>
            </a:r>
          </a:p>
          <a:p>
            <a:pPr marL="914400" lvl="1" indent="-514350"/>
            <a:r>
              <a:rPr lang="en-US" sz="2400" dirty="0"/>
              <a:t>Less strict membership rules are never valid.</a:t>
            </a:r>
            <a:endParaRPr lang="en-US" sz="2800" dirty="0"/>
          </a:p>
        </p:txBody>
      </p:sp>
    </p:spTree>
  </p:cSld>
  <p:clrMapOvr>
    <a:masterClrMapping/>
  </p:clrMapOvr>
</p:sld>
</file>

<file path=ppt/theme/theme1.xml><?xml version="1.0" encoding="utf-8"?>
<a:theme xmlns:a="http://schemas.openxmlformats.org/drawingml/2006/main" name="Sons of The American Legion">
  <a:themeElements>
    <a:clrScheme name="pp_template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p_template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p_template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_template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_template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_template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_template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_template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_template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LEAD Template Version 1</Template>
  <TotalTime>1322</TotalTime>
  <Words>3653</Words>
  <Application>Microsoft Office PowerPoint</Application>
  <PresentationFormat>On-screen Show (4:3)</PresentationFormat>
  <Paragraphs>341</Paragraphs>
  <Slides>32</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Calibri</vt:lpstr>
      <vt:lpstr>Tahoma</vt:lpstr>
      <vt:lpstr>Times New Roman</vt:lpstr>
      <vt:lpstr>Sons of The American Legion</vt:lpstr>
      <vt:lpstr>The American Legion Riders</vt:lpstr>
      <vt:lpstr>The American Legion Riders</vt:lpstr>
      <vt:lpstr>History</vt:lpstr>
      <vt:lpstr>Post Expectations and Management</vt:lpstr>
      <vt:lpstr>Resolution 5</vt:lpstr>
      <vt:lpstr>      ALR Guidelines under Resolution 5</vt:lpstr>
      <vt:lpstr>      ALR Guidelines under Resolution 5</vt:lpstr>
      <vt:lpstr>Resolution 5</vt:lpstr>
      <vt:lpstr>“Stricter Standards” Rule</vt:lpstr>
      <vt:lpstr>Accountability</vt:lpstr>
      <vt:lpstr>Chapter Responsibilities</vt:lpstr>
      <vt:lpstr>Chapter Responsibilities</vt:lpstr>
      <vt:lpstr>ALR National Committee</vt:lpstr>
      <vt:lpstr>PowerPoint Presentation</vt:lpstr>
      <vt:lpstr>Best Practices</vt:lpstr>
      <vt:lpstr>The American Legion Riders®</vt:lpstr>
      <vt:lpstr>Patches </vt:lpstr>
      <vt:lpstr>Patch Borders</vt:lpstr>
      <vt:lpstr>Permission</vt:lpstr>
      <vt:lpstr>Penalties</vt:lpstr>
      <vt:lpstr>             Improper Logos   </vt:lpstr>
      <vt:lpstr>             Improper Logos   </vt:lpstr>
      <vt:lpstr>             Improper Logos   </vt:lpstr>
      <vt:lpstr>Other Penalties</vt:lpstr>
      <vt:lpstr>Permission</vt:lpstr>
      <vt:lpstr>US Trademark Law </vt:lpstr>
      <vt:lpstr>ALR Constitutions and Bylaws</vt:lpstr>
      <vt:lpstr>Legal Issues </vt:lpstr>
      <vt:lpstr>Nonprofit “legal entities”</vt:lpstr>
      <vt:lpstr>Finances and Insurance</vt:lpstr>
      <vt:lpstr>The American Legion Riders</vt:lpstr>
      <vt:lpstr>PowerPoint Presentation</vt:lpstr>
    </vt:vector>
  </TitlesOfParts>
  <Company>The American Legion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American Legion Riders</dc:title>
  <dc:creator>Sloan, William H.</dc:creator>
  <cp:lastModifiedBy>markmeysembourg@gmail.com</cp:lastModifiedBy>
  <cp:revision>139</cp:revision>
  <dcterms:created xsi:type="dcterms:W3CDTF">2012-10-30T13:26:48Z</dcterms:created>
  <dcterms:modified xsi:type="dcterms:W3CDTF">2022-12-15T01:55:25Z</dcterms:modified>
</cp:coreProperties>
</file>